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Lst>
  <p:sldSz cx="9144000" cy="5143500" type="screen16x9"/>
  <p:notesSz cx="6858000" cy="9144000"/>
  <p:embeddedFontLst>
    <p:embeddedFont>
      <p:font typeface="Open Sans" panose="020B0606030504020204" pitchFamily="34" charset="0"/>
      <p:regular r:id="rId41"/>
      <p:bold r:id="rId42"/>
      <p:italic r:id="rId43"/>
      <p:boldItalic r:id="rId44"/>
    </p:embeddedFont>
    <p:embeddedFont>
      <p:font typeface="Open Sans Medium" panose="020B0604020202020204" charset="0"/>
      <p:regular r:id="rId45"/>
      <p:bold r:id="rId46"/>
      <p:italic r:id="rId47"/>
      <p:boldItalic r:id="rId48"/>
    </p:embeddedFont>
    <p:embeddedFont>
      <p:font typeface="PT Sans Narrow" panose="020B0506020203020204" pitchFamily="34" charset="0"/>
      <p:regular r:id="rId49"/>
      <p:bold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gAqWysCjaq9YpUxpobjKHEXyRvV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4" d="100"/>
          <a:sy n="124" d="100"/>
        </p:scale>
        <p:origin x="274" y="8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8"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0" Type="http://schemas.openxmlformats.org/officeDocument/2006/relationships/slide" Target="slides/slide19.xml"/><Relationship Id="rId41" Type="http://schemas.openxmlformats.org/officeDocument/2006/relationships/font" Target="fonts/font1.fntdata"/><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1: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2b497cb0d67_0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2b497cb0d67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2" name="Google Shape;152;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8" name="Google Shape;15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4" name="Google Shape;16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6" name="Google Shape;176;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4" name="Google Shape;19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1" name="Google Shape;221;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b497cb0d67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b497cb0d67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b497cb0d67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b497cb0d67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1" name="Google Shape;81;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7" name="Google Shape;277;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b497cb0d67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3" name="Google Shape;283;g2b497cb0d67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p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9" name="Google Shape;289;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2b497cb0d67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3" name="Google Shape;303;g2b497cb0d67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0" name="Google Shape;310;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6" name="Google Shape;31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2b497cb0d67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2" name="Google Shape;322;g2b497cb0d67_0_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3" name="Google Shape;9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9" name="Google Shape;99;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b497cb0d67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g2b497cb0d67_0_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b497cb0d67_0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4" name="Google Shape;124;g2b497cb0d67_0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Google Shape;10;p35"/>
          <p:cNvCxnSpPr/>
          <p:nvPr/>
        </p:nvCxnSpPr>
        <p:spPr>
          <a:xfrm>
            <a:off x="7007735" y="3176888"/>
            <a:ext cx="5622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35"/>
          <p:cNvCxnSpPr/>
          <p:nvPr/>
        </p:nvCxnSpPr>
        <p:spPr>
          <a:xfrm>
            <a:off x="1575035" y="3158252"/>
            <a:ext cx="5622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35"/>
          <p:cNvGrpSpPr/>
          <p:nvPr/>
        </p:nvGrpSpPr>
        <p:grpSpPr>
          <a:xfrm>
            <a:off x="1004144" y="1022025"/>
            <a:ext cx="7136668" cy="152400"/>
            <a:chOff x="1346429" y="1011300"/>
            <a:chExt cx="6452100" cy="152400"/>
          </a:xfrm>
        </p:grpSpPr>
        <p:cxnSp>
          <p:nvCxnSpPr>
            <p:cNvPr id="13" name="Google Shape;13;p35"/>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35"/>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35"/>
          <p:cNvGrpSpPr/>
          <p:nvPr/>
        </p:nvGrpSpPr>
        <p:grpSpPr>
          <a:xfrm>
            <a:off x="1004151" y="3969100"/>
            <a:ext cx="7136668" cy="152400"/>
            <a:chOff x="1346435" y="3969088"/>
            <a:chExt cx="6452100" cy="152400"/>
          </a:xfrm>
        </p:grpSpPr>
        <p:cxnSp>
          <p:nvCxnSpPr>
            <p:cNvPr id="16" name="Google Shape;16;p35"/>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35"/>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35"/>
          <p:cNvSpPr txBox="1">
            <a:spLocks noGrp="1"/>
          </p:cNvSpPr>
          <p:nvPr>
            <p:ph type="ctrTitle"/>
          </p:nvPr>
        </p:nvSpPr>
        <p:spPr>
          <a:xfrm>
            <a:off x="1004150" y="1751764"/>
            <a:ext cx="7136700" cy="1022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a:lvl1pPr>
            <a:lvl2pPr lvl="1" algn="ctr">
              <a:lnSpc>
                <a:spcPct val="100000"/>
              </a:lnSpc>
              <a:spcBef>
                <a:spcPts val="0"/>
              </a:spcBef>
              <a:spcAft>
                <a:spcPts val="0"/>
              </a:spcAft>
              <a:buSzPts val="5400"/>
              <a:buNone/>
              <a:defRPr sz="5400"/>
            </a:lvl2pPr>
            <a:lvl3pPr lvl="2" algn="ctr">
              <a:lnSpc>
                <a:spcPct val="100000"/>
              </a:lnSpc>
              <a:spcBef>
                <a:spcPts val="0"/>
              </a:spcBef>
              <a:spcAft>
                <a:spcPts val="0"/>
              </a:spcAft>
              <a:buSzPts val="5400"/>
              <a:buNone/>
              <a:defRPr sz="5400"/>
            </a:lvl3pPr>
            <a:lvl4pPr lvl="3" algn="ctr">
              <a:lnSpc>
                <a:spcPct val="100000"/>
              </a:lnSpc>
              <a:spcBef>
                <a:spcPts val="0"/>
              </a:spcBef>
              <a:spcAft>
                <a:spcPts val="0"/>
              </a:spcAft>
              <a:buSzPts val="5400"/>
              <a:buNone/>
              <a:defRPr sz="5400"/>
            </a:lvl4pPr>
            <a:lvl5pPr lvl="4" algn="ctr">
              <a:lnSpc>
                <a:spcPct val="100000"/>
              </a:lnSpc>
              <a:spcBef>
                <a:spcPts val="0"/>
              </a:spcBef>
              <a:spcAft>
                <a:spcPts val="0"/>
              </a:spcAft>
              <a:buSzPts val="5400"/>
              <a:buNone/>
              <a:defRPr sz="5400"/>
            </a:lvl5pPr>
            <a:lvl6pPr lvl="5" algn="ctr">
              <a:lnSpc>
                <a:spcPct val="100000"/>
              </a:lnSpc>
              <a:spcBef>
                <a:spcPts val="0"/>
              </a:spcBef>
              <a:spcAft>
                <a:spcPts val="0"/>
              </a:spcAft>
              <a:buSzPts val="5400"/>
              <a:buNone/>
              <a:defRPr sz="5400"/>
            </a:lvl6pPr>
            <a:lvl7pPr lvl="6" algn="ctr">
              <a:lnSpc>
                <a:spcPct val="100000"/>
              </a:lnSpc>
              <a:spcBef>
                <a:spcPts val="0"/>
              </a:spcBef>
              <a:spcAft>
                <a:spcPts val="0"/>
              </a:spcAft>
              <a:buSzPts val="5400"/>
              <a:buNone/>
              <a:defRPr sz="5400"/>
            </a:lvl7pPr>
            <a:lvl8pPr lvl="7" algn="ctr">
              <a:lnSpc>
                <a:spcPct val="100000"/>
              </a:lnSpc>
              <a:spcBef>
                <a:spcPts val="0"/>
              </a:spcBef>
              <a:spcAft>
                <a:spcPts val="0"/>
              </a:spcAft>
              <a:buSzPts val="5400"/>
              <a:buNone/>
              <a:defRPr sz="5400"/>
            </a:lvl8pPr>
            <a:lvl9pPr lvl="8" algn="ctr">
              <a:lnSpc>
                <a:spcPct val="100000"/>
              </a:lnSpc>
              <a:spcBef>
                <a:spcPts val="0"/>
              </a:spcBef>
              <a:spcAft>
                <a:spcPts val="0"/>
              </a:spcAft>
              <a:buSzPts val="5400"/>
              <a:buNone/>
              <a:defRPr sz="5400"/>
            </a:lvl9pPr>
          </a:lstStyle>
          <a:p>
            <a:endParaRPr/>
          </a:p>
        </p:txBody>
      </p:sp>
      <p:sp>
        <p:nvSpPr>
          <p:cNvPr id="19" name="Google Shape;19;p35"/>
          <p:cNvSpPr txBox="1">
            <a:spLocks noGrp="1"/>
          </p:cNvSpPr>
          <p:nvPr>
            <p:ph type="subTitle" idx="1"/>
          </p:nvPr>
        </p:nvSpPr>
        <p:spPr>
          <a:xfrm>
            <a:off x="2137225" y="2850039"/>
            <a:ext cx="48705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a:endParaRPr/>
          </a:p>
        </p:txBody>
      </p:sp>
      <p:sp>
        <p:nvSpPr>
          <p:cNvPr id="20" name="Google Shape;20;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5"/>
        <p:cNvGrpSpPr/>
        <p:nvPr/>
      </p:nvGrpSpPr>
      <p:grpSpPr>
        <a:xfrm>
          <a:off x="0" y="0"/>
          <a:ext cx="0" cy="0"/>
          <a:chOff x="0" y="0"/>
          <a:chExt cx="0" cy="0"/>
        </a:xfrm>
      </p:grpSpPr>
      <p:sp>
        <p:nvSpPr>
          <p:cNvPr id="56" name="Google Shape;56;p44"/>
          <p:cNvSpPr/>
          <p:nvPr/>
        </p:nvSpPr>
        <p:spPr>
          <a:xfrm>
            <a:off x="-75"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 name="Google Shape;57;p44"/>
          <p:cNvSpPr txBox="1">
            <a:spLocks noGrp="1"/>
          </p:cNvSpPr>
          <p:nvPr>
            <p:ph type="title" hasCustomPrompt="1"/>
          </p:nvPr>
        </p:nvSpPr>
        <p:spPr>
          <a:xfrm>
            <a:off x="311700" y="1304850"/>
            <a:ext cx="8520600" cy="15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3"/>
              </a:buClr>
              <a:buSzPts val="13000"/>
              <a:buNone/>
              <a:defRPr sz="13000">
                <a:solidFill>
                  <a:schemeClr val="accent3"/>
                </a:solidFill>
              </a:defRPr>
            </a:lvl1pPr>
            <a:lvl2pPr lvl="1" algn="ctr">
              <a:lnSpc>
                <a:spcPct val="100000"/>
              </a:lnSpc>
              <a:spcBef>
                <a:spcPts val="0"/>
              </a:spcBef>
              <a:spcAft>
                <a:spcPts val="0"/>
              </a:spcAft>
              <a:buClr>
                <a:schemeClr val="accent3"/>
              </a:buClr>
              <a:buSzPts val="13000"/>
              <a:buNone/>
              <a:defRPr sz="13000">
                <a:solidFill>
                  <a:schemeClr val="accent3"/>
                </a:solidFill>
              </a:defRPr>
            </a:lvl2pPr>
            <a:lvl3pPr lvl="2" algn="ctr">
              <a:lnSpc>
                <a:spcPct val="100000"/>
              </a:lnSpc>
              <a:spcBef>
                <a:spcPts val="0"/>
              </a:spcBef>
              <a:spcAft>
                <a:spcPts val="0"/>
              </a:spcAft>
              <a:buClr>
                <a:schemeClr val="accent3"/>
              </a:buClr>
              <a:buSzPts val="13000"/>
              <a:buNone/>
              <a:defRPr sz="13000">
                <a:solidFill>
                  <a:schemeClr val="accent3"/>
                </a:solidFill>
              </a:defRPr>
            </a:lvl3pPr>
            <a:lvl4pPr lvl="3" algn="ctr">
              <a:lnSpc>
                <a:spcPct val="100000"/>
              </a:lnSpc>
              <a:spcBef>
                <a:spcPts val="0"/>
              </a:spcBef>
              <a:spcAft>
                <a:spcPts val="0"/>
              </a:spcAft>
              <a:buClr>
                <a:schemeClr val="accent3"/>
              </a:buClr>
              <a:buSzPts val="13000"/>
              <a:buNone/>
              <a:defRPr sz="13000">
                <a:solidFill>
                  <a:schemeClr val="accent3"/>
                </a:solidFill>
              </a:defRPr>
            </a:lvl4pPr>
            <a:lvl5pPr lvl="4" algn="ctr">
              <a:lnSpc>
                <a:spcPct val="100000"/>
              </a:lnSpc>
              <a:spcBef>
                <a:spcPts val="0"/>
              </a:spcBef>
              <a:spcAft>
                <a:spcPts val="0"/>
              </a:spcAft>
              <a:buClr>
                <a:schemeClr val="accent3"/>
              </a:buClr>
              <a:buSzPts val="13000"/>
              <a:buNone/>
              <a:defRPr sz="13000">
                <a:solidFill>
                  <a:schemeClr val="accent3"/>
                </a:solidFill>
              </a:defRPr>
            </a:lvl5pPr>
            <a:lvl6pPr lvl="5" algn="ctr">
              <a:lnSpc>
                <a:spcPct val="100000"/>
              </a:lnSpc>
              <a:spcBef>
                <a:spcPts val="0"/>
              </a:spcBef>
              <a:spcAft>
                <a:spcPts val="0"/>
              </a:spcAft>
              <a:buClr>
                <a:schemeClr val="accent3"/>
              </a:buClr>
              <a:buSzPts val="13000"/>
              <a:buNone/>
              <a:defRPr sz="13000">
                <a:solidFill>
                  <a:schemeClr val="accent3"/>
                </a:solidFill>
              </a:defRPr>
            </a:lvl6pPr>
            <a:lvl7pPr lvl="6" algn="ctr">
              <a:lnSpc>
                <a:spcPct val="100000"/>
              </a:lnSpc>
              <a:spcBef>
                <a:spcPts val="0"/>
              </a:spcBef>
              <a:spcAft>
                <a:spcPts val="0"/>
              </a:spcAft>
              <a:buClr>
                <a:schemeClr val="accent3"/>
              </a:buClr>
              <a:buSzPts val="13000"/>
              <a:buNone/>
              <a:defRPr sz="13000">
                <a:solidFill>
                  <a:schemeClr val="accent3"/>
                </a:solidFill>
              </a:defRPr>
            </a:lvl7pPr>
            <a:lvl8pPr lvl="7" algn="ctr">
              <a:lnSpc>
                <a:spcPct val="100000"/>
              </a:lnSpc>
              <a:spcBef>
                <a:spcPts val="0"/>
              </a:spcBef>
              <a:spcAft>
                <a:spcPts val="0"/>
              </a:spcAft>
              <a:buClr>
                <a:schemeClr val="accent3"/>
              </a:buClr>
              <a:buSzPts val="13000"/>
              <a:buNone/>
              <a:defRPr sz="13000">
                <a:solidFill>
                  <a:schemeClr val="accent3"/>
                </a:solidFill>
              </a:defRPr>
            </a:lvl8pPr>
            <a:lvl9pPr lvl="8" algn="ctr">
              <a:lnSpc>
                <a:spcPct val="100000"/>
              </a:lnSpc>
              <a:spcBef>
                <a:spcPts val="0"/>
              </a:spcBef>
              <a:spcAft>
                <a:spcPts val="0"/>
              </a:spcAft>
              <a:buClr>
                <a:schemeClr val="accent3"/>
              </a:buClr>
              <a:buSzPts val="13000"/>
              <a:buNone/>
              <a:defRPr sz="13000">
                <a:solidFill>
                  <a:schemeClr val="accent3"/>
                </a:solidFill>
              </a:defRPr>
            </a:lvl9pPr>
          </a:lstStyle>
          <a:p>
            <a:r>
              <a:t>xx%</a:t>
            </a:r>
          </a:p>
        </p:txBody>
      </p:sp>
      <p:sp>
        <p:nvSpPr>
          <p:cNvPr id="58" name="Google Shape;58;p44"/>
          <p:cNvSpPr txBox="1">
            <a:spLocks noGrp="1"/>
          </p:cNvSpPr>
          <p:nvPr>
            <p:ph type="body" idx="1"/>
          </p:nvPr>
        </p:nvSpPr>
        <p:spPr>
          <a:xfrm>
            <a:off x="311700" y="2995650"/>
            <a:ext cx="8520600" cy="10716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59" name="Google Shape;59;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0"/>
        <p:cNvGrpSpPr/>
        <p:nvPr/>
      </p:nvGrpSpPr>
      <p:grpSpPr>
        <a:xfrm>
          <a:off x="0" y="0"/>
          <a:ext cx="0" cy="0"/>
          <a:chOff x="0" y="0"/>
          <a:chExt cx="0" cy="0"/>
        </a:xfrm>
      </p:grpSpPr>
      <p:sp>
        <p:nvSpPr>
          <p:cNvPr id="61" name="Google Shape;61;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36"/>
          <p:cNvSpPr/>
          <p:nvPr/>
        </p:nvSpPr>
        <p:spPr>
          <a:xfrm>
            <a:off x="-75" y="5045700"/>
            <a:ext cx="9144000" cy="978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36"/>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24" name="Google Shape;24;p36"/>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25" name="Google Shape;25;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37"/>
          <p:cNvSpPr/>
          <p:nvPr/>
        </p:nvSpPr>
        <p:spPr>
          <a:xfrm>
            <a:off x="-50" y="2571900"/>
            <a:ext cx="9144000" cy="2571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 name="Google Shape;28;p37"/>
          <p:cNvSpPr txBox="1">
            <a:spLocks noGrp="1"/>
          </p:cNvSpPr>
          <p:nvPr>
            <p:ph type="title"/>
          </p:nvPr>
        </p:nvSpPr>
        <p:spPr>
          <a:xfrm>
            <a:off x="311700" y="814800"/>
            <a:ext cx="8571300" cy="94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a:lvl1pPr>
            <a:lvl2pPr lvl="1" algn="ctr">
              <a:lnSpc>
                <a:spcPct val="100000"/>
              </a:lnSpc>
              <a:spcBef>
                <a:spcPts val="0"/>
              </a:spcBef>
              <a:spcAft>
                <a:spcPts val="0"/>
              </a:spcAft>
              <a:buSzPts val="3600"/>
              <a:buNone/>
              <a:defRPr/>
            </a:lvl2pPr>
            <a:lvl3pPr lvl="2" algn="ctr">
              <a:lnSpc>
                <a:spcPct val="100000"/>
              </a:lnSpc>
              <a:spcBef>
                <a:spcPts val="0"/>
              </a:spcBef>
              <a:spcAft>
                <a:spcPts val="0"/>
              </a:spcAft>
              <a:buSzPts val="3600"/>
              <a:buNone/>
              <a:defRPr/>
            </a:lvl3pPr>
            <a:lvl4pPr lvl="3" algn="ctr">
              <a:lnSpc>
                <a:spcPct val="100000"/>
              </a:lnSpc>
              <a:spcBef>
                <a:spcPts val="0"/>
              </a:spcBef>
              <a:spcAft>
                <a:spcPts val="0"/>
              </a:spcAft>
              <a:buSzPts val="3600"/>
              <a:buNone/>
              <a:defRPr/>
            </a:lvl4pPr>
            <a:lvl5pPr lvl="4" algn="ctr">
              <a:lnSpc>
                <a:spcPct val="100000"/>
              </a:lnSpc>
              <a:spcBef>
                <a:spcPts val="0"/>
              </a:spcBef>
              <a:spcAft>
                <a:spcPts val="0"/>
              </a:spcAft>
              <a:buSzPts val="3600"/>
              <a:buNone/>
              <a:defRPr/>
            </a:lvl5pPr>
            <a:lvl6pPr lvl="5" algn="ctr">
              <a:lnSpc>
                <a:spcPct val="100000"/>
              </a:lnSpc>
              <a:spcBef>
                <a:spcPts val="0"/>
              </a:spcBef>
              <a:spcAft>
                <a:spcPts val="0"/>
              </a:spcAft>
              <a:buSzPts val="3600"/>
              <a:buNone/>
              <a:defRPr/>
            </a:lvl6pPr>
            <a:lvl7pPr lvl="6" algn="ctr">
              <a:lnSpc>
                <a:spcPct val="100000"/>
              </a:lnSpc>
              <a:spcBef>
                <a:spcPts val="0"/>
              </a:spcBef>
              <a:spcAft>
                <a:spcPts val="0"/>
              </a:spcAft>
              <a:buSzPts val="3600"/>
              <a:buNone/>
              <a:defRPr/>
            </a:lvl7pPr>
            <a:lvl8pPr lvl="7" algn="ctr">
              <a:lnSpc>
                <a:spcPct val="100000"/>
              </a:lnSpc>
              <a:spcBef>
                <a:spcPts val="0"/>
              </a:spcBef>
              <a:spcAft>
                <a:spcPts val="0"/>
              </a:spcAft>
              <a:buSzPts val="3600"/>
              <a:buNone/>
              <a:defRPr/>
            </a:lvl8pPr>
            <a:lvl9pPr lvl="8" algn="ctr">
              <a:lnSpc>
                <a:spcPct val="100000"/>
              </a:lnSpc>
              <a:spcBef>
                <a:spcPts val="0"/>
              </a:spcBef>
              <a:spcAft>
                <a:spcPts val="0"/>
              </a:spcAft>
              <a:buSzPts val="3600"/>
              <a:buNone/>
              <a:defRPr/>
            </a:lvl9pPr>
          </a:lstStyle>
          <a:p>
            <a:endParaRPr/>
          </a:p>
        </p:txBody>
      </p:sp>
      <p:sp>
        <p:nvSpPr>
          <p:cNvPr id="29" name="Google Shape;29;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0"/>
        <p:cNvGrpSpPr/>
        <p:nvPr/>
      </p:nvGrpSpPr>
      <p:grpSpPr>
        <a:xfrm>
          <a:off x="0" y="0"/>
          <a:ext cx="0" cy="0"/>
          <a:chOff x="0" y="0"/>
          <a:chExt cx="0" cy="0"/>
        </a:xfrm>
      </p:grpSpPr>
      <p:sp>
        <p:nvSpPr>
          <p:cNvPr id="31" name="Google Shape;31;p38"/>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32" name="Google Shape;32;p38"/>
          <p:cNvSpPr txBox="1">
            <a:spLocks noGrp="1"/>
          </p:cNvSpPr>
          <p:nvPr>
            <p:ph type="body" idx="1"/>
          </p:nvPr>
        </p:nvSpPr>
        <p:spPr>
          <a:xfrm>
            <a:off x="311700" y="1266175"/>
            <a:ext cx="3999900" cy="33027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3" name="Google Shape;33;p38"/>
          <p:cNvSpPr txBox="1">
            <a:spLocks noGrp="1"/>
          </p:cNvSpPr>
          <p:nvPr>
            <p:ph type="body" idx="2"/>
          </p:nvPr>
        </p:nvSpPr>
        <p:spPr>
          <a:xfrm>
            <a:off x="4832400" y="1266175"/>
            <a:ext cx="3999900" cy="33027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4" name="Google Shape;34;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
        <p:cNvGrpSpPr/>
        <p:nvPr/>
      </p:nvGrpSpPr>
      <p:grpSpPr>
        <a:xfrm>
          <a:off x="0" y="0"/>
          <a:ext cx="0" cy="0"/>
          <a:chOff x="0" y="0"/>
          <a:chExt cx="0" cy="0"/>
        </a:xfrm>
      </p:grpSpPr>
      <p:sp>
        <p:nvSpPr>
          <p:cNvPr id="36" name="Google Shape;36;p39"/>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3600"/>
              <a:buNone/>
              <a:defRPr/>
            </a:lvl2pPr>
            <a:lvl3pPr lvl="2" algn="l">
              <a:lnSpc>
                <a:spcPct val="100000"/>
              </a:lnSpc>
              <a:spcBef>
                <a:spcPts val="0"/>
              </a:spcBef>
              <a:spcAft>
                <a:spcPts val="0"/>
              </a:spcAft>
              <a:buSzPts val="3600"/>
              <a:buNone/>
              <a:defRPr/>
            </a:lvl3pPr>
            <a:lvl4pPr lvl="3" algn="l">
              <a:lnSpc>
                <a:spcPct val="100000"/>
              </a:lnSpc>
              <a:spcBef>
                <a:spcPts val="0"/>
              </a:spcBef>
              <a:spcAft>
                <a:spcPts val="0"/>
              </a:spcAft>
              <a:buSzPts val="3600"/>
              <a:buNone/>
              <a:defRPr/>
            </a:lvl4pPr>
            <a:lvl5pPr lvl="4" algn="l">
              <a:lnSpc>
                <a:spcPct val="100000"/>
              </a:lnSpc>
              <a:spcBef>
                <a:spcPts val="0"/>
              </a:spcBef>
              <a:spcAft>
                <a:spcPts val="0"/>
              </a:spcAft>
              <a:buSzPts val="3600"/>
              <a:buNone/>
              <a:defRPr/>
            </a:lvl5pPr>
            <a:lvl6pPr lvl="5" algn="l">
              <a:lnSpc>
                <a:spcPct val="100000"/>
              </a:lnSpc>
              <a:spcBef>
                <a:spcPts val="0"/>
              </a:spcBef>
              <a:spcAft>
                <a:spcPts val="0"/>
              </a:spcAft>
              <a:buSzPts val="3600"/>
              <a:buNone/>
              <a:defRPr/>
            </a:lvl6pPr>
            <a:lvl7pPr lvl="6" algn="l">
              <a:lnSpc>
                <a:spcPct val="100000"/>
              </a:lnSpc>
              <a:spcBef>
                <a:spcPts val="0"/>
              </a:spcBef>
              <a:spcAft>
                <a:spcPts val="0"/>
              </a:spcAft>
              <a:buSzPts val="3600"/>
              <a:buNone/>
              <a:defRPr/>
            </a:lvl7pPr>
            <a:lvl8pPr lvl="7" algn="l">
              <a:lnSpc>
                <a:spcPct val="100000"/>
              </a:lnSpc>
              <a:spcBef>
                <a:spcPts val="0"/>
              </a:spcBef>
              <a:spcAft>
                <a:spcPts val="0"/>
              </a:spcAft>
              <a:buSzPts val="3600"/>
              <a:buNone/>
              <a:defRPr/>
            </a:lvl8pPr>
            <a:lvl9pPr lvl="8" algn="l">
              <a:lnSpc>
                <a:spcPct val="100000"/>
              </a:lnSpc>
              <a:spcBef>
                <a:spcPts val="0"/>
              </a:spcBef>
              <a:spcAft>
                <a:spcPts val="0"/>
              </a:spcAft>
              <a:buSzPts val="3600"/>
              <a:buNone/>
              <a:defRPr/>
            </a:lvl9pPr>
          </a:lstStyle>
          <a:p>
            <a:endParaRPr/>
          </a:p>
        </p:txBody>
      </p:sp>
      <p:sp>
        <p:nvSpPr>
          <p:cNvPr id="37" name="Google Shape;37;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
        <p:cNvGrpSpPr/>
        <p:nvPr/>
      </p:nvGrpSpPr>
      <p:grpSpPr>
        <a:xfrm>
          <a:off x="0" y="0"/>
          <a:ext cx="0" cy="0"/>
          <a:chOff x="0" y="0"/>
          <a:chExt cx="0" cy="0"/>
        </a:xfrm>
      </p:grpSpPr>
      <p:sp>
        <p:nvSpPr>
          <p:cNvPr id="39" name="Google Shape;39;p4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40" name="Google Shape;40;p4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41" name="Google Shape;41;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6"/>
        </a:solidFill>
        <a:effectLst/>
      </p:bgPr>
    </p:bg>
    <p:spTree>
      <p:nvGrpSpPr>
        <p:cNvPr id="1" name="Shape 42"/>
        <p:cNvGrpSpPr/>
        <p:nvPr/>
      </p:nvGrpSpPr>
      <p:grpSpPr>
        <a:xfrm>
          <a:off x="0" y="0"/>
          <a:ext cx="0" cy="0"/>
          <a:chOff x="0" y="0"/>
          <a:chExt cx="0" cy="0"/>
        </a:xfrm>
      </p:grpSpPr>
      <p:sp>
        <p:nvSpPr>
          <p:cNvPr id="43" name="Google Shape;43;p41"/>
          <p:cNvSpPr txBox="1">
            <a:spLocks noGrp="1"/>
          </p:cNvSpPr>
          <p:nvPr>
            <p:ph type="title"/>
          </p:nvPr>
        </p:nvSpPr>
        <p:spPr>
          <a:xfrm>
            <a:off x="490250" y="526350"/>
            <a:ext cx="56136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2"/>
              </a:buClr>
              <a:buSzPts val="5400"/>
              <a:buNone/>
              <a:defRPr sz="5400" b="0">
                <a:solidFill>
                  <a:schemeClr val="dk2"/>
                </a:solidFill>
              </a:defRPr>
            </a:lvl1pPr>
            <a:lvl2pPr lvl="1" algn="l">
              <a:lnSpc>
                <a:spcPct val="100000"/>
              </a:lnSpc>
              <a:spcBef>
                <a:spcPts val="0"/>
              </a:spcBef>
              <a:spcAft>
                <a:spcPts val="0"/>
              </a:spcAft>
              <a:buClr>
                <a:schemeClr val="dk2"/>
              </a:buClr>
              <a:buSzPts val="5400"/>
              <a:buNone/>
              <a:defRPr sz="5400" b="0">
                <a:solidFill>
                  <a:schemeClr val="dk2"/>
                </a:solidFill>
              </a:defRPr>
            </a:lvl2pPr>
            <a:lvl3pPr lvl="2" algn="l">
              <a:lnSpc>
                <a:spcPct val="100000"/>
              </a:lnSpc>
              <a:spcBef>
                <a:spcPts val="0"/>
              </a:spcBef>
              <a:spcAft>
                <a:spcPts val="0"/>
              </a:spcAft>
              <a:buClr>
                <a:schemeClr val="dk2"/>
              </a:buClr>
              <a:buSzPts val="5400"/>
              <a:buNone/>
              <a:defRPr sz="5400" b="0">
                <a:solidFill>
                  <a:schemeClr val="dk2"/>
                </a:solidFill>
              </a:defRPr>
            </a:lvl3pPr>
            <a:lvl4pPr lvl="3" algn="l">
              <a:lnSpc>
                <a:spcPct val="100000"/>
              </a:lnSpc>
              <a:spcBef>
                <a:spcPts val="0"/>
              </a:spcBef>
              <a:spcAft>
                <a:spcPts val="0"/>
              </a:spcAft>
              <a:buClr>
                <a:schemeClr val="dk2"/>
              </a:buClr>
              <a:buSzPts val="5400"/>
              <a:buNone/>
              <a:defRPr sz="5400" b="0">
                <a:solidFill>
                  <a:schemeClr val="dk2"/>
                </a:solidFill>
              </a:defRPr>
            </a:lvl4pPr>
            <a:lvl5pPr lvl="4" algn="l">
              <a:lnSpc>
                <a:spcPct val="100000"/>
              </a:lnSpc>
              <a:spcBef>
                <a:spcPts val="0"/>
              </a:spcBef>
              <a:spcAft>
                <a:spcPts val="0"/>
              </a:spcAft>
              <a:buClr>
                <a:schemeClr val="dk2"/>
              </a:buClr>
              <a:buSzPts val="5400"/>
              <a:buNone/>
              <a:defRPr sz="5400" b="0">
                <a:solidFill>
                  <a:schemeClr val="dk2"/>
                </a:solidFill>
              </a:defRPr>
            </a:lvl5pPr>
            <a:lvl6pPr lvl="5" algn="l">
              <a:lnSpc>
                <a:spcPct val="100000"/>
              </a:lnSpc>
              <a:spcBef>
                <a:spcPts val="0"/>
              </a:spcBef>
              <a:spcAft>
                <a:spcPts val="0"/>
              </a:spcAft>
              <a:buClr>
                <a:schemeClr val="dk2"/>
              </a:buClr>
              <a:buSzPts val="5400"/>
              <a:buNone/>
              <a:defRPr sz="5400" b="0">
                <a:solidFill>
                  <a:schemeClr val="dk2"/>
                </a:solidFill>
              </a:defRPr>
            </a:lvl6pPr>
            <a:lvl7pPr lvl="6" algn="l">
              <a:lnSpc>
                <a:spcPct val="100000"/>
              </a:lnSpc>
              <a:spcBef>
                <a:spcPts val="0"/>
              </a:spcBef>
              <a:spcAft>
                <a:spcPts val="0"/>
              </a:spcAft>
              <a:buClr>
                <a:schemeClr val="dk2"/>
              </a:buClr>
              <a:buSzPts val="5400"/>
              <a:buNone/>
              <a:defRPr sz="5400" b="0">
                <a:solidFill>
                  <a:schemeClr val="dk2"/>
                </a:solidFill>
              </a:defRPr>
            </a:lvl7pPr>
            <a:lvl8pPr lvl="7" algn="l">
              <a:lnSpc>
                <a:spcPct val="100000"/>
              </a:lnSpc>
              <a:spcBef>
                <a:spcPts val="0"/>
              </a:spcBef>
              <a:spcAft>
                <a:spcPts val="0"/>
              </a:spcAft>
              <a:buClr>
                <a:schemeClr val="dk2"/>
              </a:buClr>
              <a:buSzPts val="5400"/>
              <a:buNone/>
              <a:defRPr sz="5400" b="0">
                <a:solidFill>
                  <a:schemeClr val="dk2"/>
                </a:solidFill>
              </a:defRPr>
            </a:lvl8pPr>
            <a:lvl9pPr lvl="8" algn="l">
              <a:lnSpc>
                <a:spcPct val="100000"/>
              </a:lnSpc>
              <a:spcBef>
                <a:spcPts val="0"/>
              </a:spcBef>
              <a:spcAft>
                <a:spcPts val="0"/>
              </a:spcAft>
              <a:buClr>
                <a:schemeClr val="dk2"/>
              </a:buClr>
              <a:buSzPts val="5400"/>
              <a:buNone/>
              <a:defRPr sz="5400" b="0">
                <a:solidFill>
                  <a:schemeClr val="dk2"/>
                </a:solidFill>
              </a:defRPr>
            </a:lvl9pPr>
          </a:lstStyle>
          <a:p>
            <a:endParaRPr/>
          </a:p>
        </p:txBody>
      </p:sp>
      <p:sp>
        <p:nvSpPr>
          <p:cNvPr id="44" name="Google Shape;44;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42"/>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47" name="Google Shape;47;p42"/>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42"/>
          <p:cNvSpPr txBox="1">
            <a:spLocks noGrp="1"/>
          </p:cNvSpPr>
          <p:nvPr>
            <p:ph type="title"/>
          </p:nvPr>
        </p:nvSpPr>
        <p:spPr>
          <a:xfrm>
            <a:off x="265500" y="1039675"/>
            <a:ext cx="4045200" cy="1675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9" name="Google Shape;49;p42"/>
          <p:cNvSpPr txBox="1">
            <a:spLocks noGrp="1"/>
          </p:cNvSpPr>
          <p:nvPr>
            <p:ph type="subTitle" idx="1"/>
          </p:nvPr>
        </p:nvSpPr>
        <p:spPr>
          <a:xfrm>
            <a:off x="265500" y="27268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 name="Google Shape;50;p42"/>
          <p:cNvSpPr txBox="1">
            <a:spLocks noGrp="1"/>
          </p:cNvSpPr>
          <p:nvPr>
            <p:ph type="body" idx="2"/>
          </p:nvPr>
        </p:nvSpPr>
        <p:spPr>
          <a:xfrm>
            <a:off x="4939500" y="724200"/>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Clr>
                <a:schemeClr val="lt1"/>
              </a:buClr>
              <a:buSzPts val="1800"/>
              <a:buChar char="●"/>
              <a:defRPr>
                <a:solidFill>
                  <a:schemeClr val="lt1"/>
                </a:solidFill>
              </a:defRPr>
            </a:lvl1pPr>
            <a:lvl2pPr marL="914400" lvl="1" indent="-317500" algn="l">
              <a:lnSpc>
                <a:spcPct val="115000"/>
              </a:lnSpc>
              <a:spcBef>
                <a:spcPts val="1600"/>
              </a:spcBef>
              <a:spcAft>
                <a:spcPts val="0"/>
              </a:spcAft>
              <a:buClr>
                <a:schemeClr val="lt1"/>
              </a:buClr>
              <a:buSzPts val="1400"/>
              <a:buChar char="○"/>
              <a:defRPr>
                <a:solidFill>
                  <a:schemeClr val="lt1"/>
                </a:solidFill>
              </a:defRPr>
            </a:lvl2pPr>
            <a:lvl3pPr marL="1371600" lvl="2" indent="-317500" algn="l">
              <a:lnSpc>
                <a:spcPct val="115000"/>
              </a:lnSpc>
              <a:spcBef>
                <a:spcPts val="1600"/>
              </a:spcBef>
              <a:spcAft>
                <a:spcPts val="0"/>
              </a:spcAft>
              <a:buClr>
                <a:schemeClr val="lt1"/>
              </a:buClr>
              <a:buSzPts val="1400"/>
              <a:buChar char="■"/>
              <a:defRPr>
                <a:solidFill>
                  <a:schemeClr val="lt1"/>
                </a:solidFill>
              </a:defRPr>
            </a:lvl3pPr>
            <a:lvl4pPr marL="1828800" lvl="3" indent="-317500" algn="l">
              <a:lnSpc>
                <a:spcPct val="115000"/>
              </a:lnSpc>
              <a:spcBef>
                <a:spcPts val="1600"/>
              </a:spcBef>
              <a:spcAft>
                <a:spcPts val="0"/>
              </a:spcAft>
              <a:buClr>
                <a:schemeClr val="lt1"/>
              </a:buClr>
              <a:buSzPts val="1400"/>
              <a:buChar char="●"/>
              <a:defRPr>
                <a:solidFill>
                  <a:schemeClr val="lt1"/>
                </a:solidFill>
              </a:defRPr>
            </a:lvl4pPr>
            <a:lvl5pPr marL="2286000" lvl="4" indent="-317500" algn="l">
              <a:lnSpc>
                <a:spcPct val="115000"/>
              </a:lnSpc>
              <a:spcBef>
                <a:spcPts val="1600"/>
              </a:spcBef>
              <a:spcAft>
                <a:spcPts val="0"/>
              </a:spcAft>
              <a:buClr>
                <a:schemeClr val="lt1"/>
              </a:buClr>
              <a:buSzPts val="1400"/>
              <a:buChar char="○"/>
              <a:defRPr>
                <a:solidFill>
                  <a:schemeClr val="lt1"/>
                </a:solidFill>
              </a:defRPr>
            </a:lvl5pPr>
            <a:lvl6pPr marL="2743200" lvl="5" indent="-317500" algn="l">
              <a:lnSpc>
                <a:spcPct val="115000"/>
              </a:lnSpc>
              <a:spcBef>
                <a:spcPts val="1600"/>
              </a:spcBef>
              <a:spcAft>
                <a:spcPts val="0"/>
              </a:spcAft>
              <a:buClr>
                <a:schemeClr val="lt1"/>
              </a:buClr>
              <a:buSzPts val="1400"/>
              <a:buChar char="■"/>
              <a:defRPr>
                <a:solidFill>
                  <a:schemeClr val="lt1"/>
                </a:solidFill>
              </a:defRPr>
            </a:lvl6pPr>
            <a:lvl7pPr marL="3200400" lvl="6" indent="-317500" algn="l">
              <a:lnSpc>
                <a:spcPct val="115000"/>
              </a:lnSpc>
              <a:spcBef>
                <a:spcPts val="1600"/>
              </a:spcBef>
              <a:spcAft>
                <a:spcPts val="0"/>
              </a:spcAft>
              <a:buClr>
                <a:schemeClr val="lt1"/>
              </a:buClr>
              <a:buSzPts val="1400"/>
              <a:buChar char="●"/>
              <a:defRPr>
                <a:solidFill>
                  <a:schemeClr val="lt1"/>
                </a:solidFill>
              </a:defRPr>
            </a:lvl7pPr>
            <a:lvl8pPr marL="3657600" lvl="7" indent="-317500" algn="l">
              <a:lnSpc>
                <a:spcPct val="115000"/>
              </a:lnSpc>
              <a:spcBef>
                <a:spcPts val="1600"/>
              </a:spcBef>
              <a:spcAft>
                <a:spcPts val="0"/>
              </a:spcAft>
              <a:buClr>
                <a:schemeClr val="lt1"/>
              </a:buClr>
              <a:buSzPts val="1400"/>
              <a:buChar char="○"/>
              <a:defRPr>
                <a:solidFill>
                  <a:schemeClr val="lt1"/>
                </a:solidFill>
              </a:defRPr>
            </a:lvl8pPr>
            <a:lvl9pPr marL="4114800" lvl="8" indent="-317500" algn="l">
              <a:lnSpc>
                <a:spcPct val="115000"/>
              </a:lnSpc>
              <a:spcBef>
                <a:spcPts val="1600"/>
              </a:spcBef>
              <a:spcAft>
                <a:spcPts val="1600"/>
              </a:spcAft>
              <a:buClr>
                <a:schemeClr val="lt1"/>
              </a:buClr>
              <a:buSzPts val="1400"/>
              <a:buChar char="■"/>
              <a:defRPr>
                <a:solidFill>
                  <a:schemeClr val="lt1"/>
                </a:solidFill>
              </a:defRPr>
            </a:lvl9pPr>
          </a:lstStyle>
          <a:p>
            <a:endParaRPr/>
          </a:p>
        </p:txBody>
      </p:sp>
      <p:sp>
        <p:nvSpPr>
          <p:cNvPr id="51" name="Google Shape;51;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lt1"/>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43"/>
          <p:cNvSpPr txBox="1">
            <a:spLocks noGrp="1"/>
          </p:cNvSpPr>
          <p:nvPr>
            <p:ph type="body" idx="1"/>
          </p:nvPr>
        </p:nvSpPr>
        <p:spPr>
          <a:xfrm>
            <a:off x="311700" y="4230725"/>
            <a:ext cx="5998800" cy="598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a:endParaRPr/>
          </a:p>
        </p:txBody>
      </p:sp>
      <p:sp>
        <p:nvSpPr>
          <p:cNvPr id="54" name="Google Shape;54;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tropic">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1pPr>
            <a:lvl2pPr marR="0" lvl="1"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2pPr>
            <a:lvl3pPr marR="0" lvl="2"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3pPr>
            <a:lvl4pPr marR="0" lvl="3"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4pPr>
            <a:lvl5pPr marR="0" lvl="4"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5pPr>
            <a:lvl6pPr marR="0" lvl="5"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6pPr>
            <a:lvl7pPr marR="0" lvl="6"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7pPr>
            <a:lvl8pPr marR="0" lvl="7"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8pPr>
            <a:lvl9pPr marR="0" lvl="8" algn="l" rtl="0">
              <a:lnSpc>
                <a:spcPct val="100000"/>
              </a:lnSpc>
              <a:spcBef>
                <a:spcPts val="0"/>
              </a:spcBef>
              <a:spcAft>
                <a:spcPts val="0"/>
              </a:spcAft>
              <a:buClr>
                <a:schemeClr val="accent1"/>
              </a:buClr>
              <a:buSzPts val="3600"/>
              <a:buFont typeface="PT Sans Narrow"/>
              <a:buNone/>
              <a:defRPr sz="3600" b="1" i="0" u="none" strike="noStrike" cap="none">
                <a:solidFill>
                  <a:schemeClr val="accent1"/>
                </a:solidFill>
                <a:latin typeface="PT Sans Narrow"/>
                <a:ea typeface="PT Sans Narrow"/>
                <a:cs typeface="PT Sans Narrow"/>
                <a:sym typeface="PT Sans Narrow"/>
              </a:defRPr>
            </a:lvl9pPr>
          </a:lstStyle>
          <a:p>
            <a:endParaRPr/>
          </a:p>
        </p:txBody>
      </p:sp>
      <p:sp>
        <p:nvSpPr>
          <p:cNvPr id="7" name="Google Shape;7;p34"/>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endParaRPr/>
          </a:p>
        </p:txBody>
      </p:sp>
      <p:sp>
        <p:nvSpPr>
          <p:cNvPr id="8" name="Google Shape;8;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hu"/>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
          <p:cNvSpPr txBox="1">
            <a:spLocks noGrp="1"/>
          </p:cNvSpPr>
          <p:nvPr>
            <p:ph type="ctrTitle"/>
          </p:nvPr>
        </p:nvSpPr>
        <p:spPr>
          <a:xfrm>
            <a:off x="1004150" y="1751764"/>
            <a:ext cx="7136700" cy="10224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5400"/>
              <a:buNone/>
            </a:pPr>
            <a:r>
              <a:rPr lang="hu"/>
              <a:t>MABAVISZ vasárnap</a:t>
            </a:r>
            <a:endParaRPr/>
          </a:p>
        </p:txBody>
      </p:sp>
      <p:sp>
        <p:nvSpPr>
          <p:cNvPr id="67" name="Google Shape;67;p1"/>
          <p:cNvSpPr txBox="1">
            <a:spLocks noGrp="1"/>
          </p:cNvSpPr>
          <p:nvPr>
            <p:ph type="subTitle" idx="1"/>
          </p:nvPr>
        </p:nvSpPr>
        <p:spPr>
          <a:xfrm>
            <a:off x="2137225" y="2850039"/>
            <a:ext cx="4870500" cy="79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400"/>
              <a:buNone/>
            </a:pPr>
            <a:r>
              <a:rPr lang="hu"/>
              <a:t>Hálaadás és imatémák</a:t>
            </a:r>
            <a:endParaRPr/>
          </a:p>
          <a:p>
            <a:pPr marL="0" lvl="0" indent="0" algn="ctr" rtl="0">
              <a:lnSpc>
                <a:spcPct val="100000"/>
              </a:lnSpc>
              <a:spcBef>
                <a:spcPts val="0"/>
              </a:spcBef>
              <a:spcAft>
                <a:spcPts val="0"/>
              </a:spcAft>
              <a:buSzPts val="2400"/>
              <a:buNone/>
            </a:pPr>
            <a:endParaRPr/>
          </a:p>
        </p:txBody>
      </p:sp>
      <p:pic>
        <p:nvPicPr>
          <p:cNvPr id="68" name="Google Shape;68;p1"/>
          <p:cNvPicPr preferRelativeResize="0"/>
          <p:nvPr/>
        </p:nvPicPr>
        <p:blipFill rotWithShape="1">
          <a:blip r:embed="rId3">
            <a:alphaModFix/>
          </a:blip>
          <a:srcRect/>
          <a:stretch/>
        </p:blipFill>
        <p:spPr>
          <a:xfrm>
            <a:off x="3372863" y="304800"/>
            <a:ext cx="2398283" cy="1446964"/>
          </a:xfrm>
          <a:prstGeom prst="rect">
            <a:avLst/>
          </a:prstGeom>
          <a:noFill/>
          <a:ln>
            <a:noFill/>
          </a:ln>
        </p:spPr>
      </p:pic>
      <p:sp>
        <p:nvSpPr>
          <p:cNvPr id="69" name="Google Shape;69;p1"/>
          <p:cNvSpPr txBox="1">
            <a:spLocks noGrp="1"/>
          </p:cNvSpPr>
          <p:nvPr>
            <p:ph type="subTitle" idx="1"/>
          </p:nvPr>
        </p:nvSpPr>
        <p:spPr>
          <a:xfrm>
            <a:off x="3372900" y="3257075"/>
            <a:ext cx="2398200" cy="792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400"/>
              <a:buNone/>
            </a:pPr>
            <a:r>
              <a:rPr lang="hu"/>
              <a:t>2024</a:t>
            </a:r>
            <a:endParaRPr/>
          </a:p>
          <a:p>
            <a:pPr marL="0" lvl="0" indent="0" algn="ctr" rtl="0">
              <a:lnSpc>
                <a:spcPct val="100000"/>
              </a:lnSpc>
              <a:spcBef>
                <a:spcPts val="0"/>
              </a:spcBef>
              <a:spcAft>
                <a:spcPts val="0"/>
              </a:spcAft>
              <a:buSzPts val="2400"/>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8"/>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Kárpátalja</a:t>
            </a:r>
            <a:endParaRPr/>
          </a:p>
        </p:txBody>
      </p:sp>
      <p:sp>
        <p:nvSpPr>
          <p:cNvPr id="136" name="Google Shape;136;p8"/>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r>
              <a:rPr lang="hu" sz="1600" b="1"/>
              <a:t>Imakérések:</a:t>
            </a:r>
            <a:br>
              <a:rPr lang="hu" sz="1600" b="1"/>
            </a:br>
            <a:endParaRPr sz="900" b="1"/>
          </a:p>
          <a:p>
            <a:pPr marL="457200" lvl="0" indent="-330200" algn="just" rtl="0">
              <a:spcBef>
                <a:spcPts val="0"/>
              </a:spcBef>
              <a:spcAft>
                <a:spcPts val="0"/>
              </a:spcAft>
              <a:buSzPts val="1600"/>
              <a:buChar char="-"/>
            </a:pPr>
            <a:r>
              <a:rPr lang="hu" sz="1600" b="1"/>
              <a:t>Továbbra is tudjuk végezni a szolgálatot a menekültek és a helybéliek felé. Nagyon sokan jönnek már az istentiszteletekre is, azok közül, akik megtapasztalták a szeretetszolgálati munka során a gondoskodást.</a:t>
            </a:r>
            <a:endParaRPr sz="1600" b="1"/>
          </a:p>
          <a:p>
            <a:pPr marL="0" lvl="0" indent="0" algn="just" rtl="0">
              <a:spcBef>
                <a:spcPts val="0"/>
              </a:spcBef>
              <a:spcAft>
                <a:spcPts val="0"/>
              </a:spcAft>
              <a:buNone/>
            </a:pPr>
            <a:endParaRPr sz="900" b="1"/>
          </a:p>
          <a:p>
            <a:pPr marL="457200" lvl="0" indent="-330200" algn="just" rtl="0">
              <a:spcBef>
                <a:spcPts val="0"/>
              </a:spcBef>
              <a:spcAft>
                <a:spcPts val="0"/>
              </a:spcAft>
              <a:buSzPts val="1600"/>
              <a:buChar char="-"/>
            </a:pPr>
            <a:r>
              <a:rPr lang="hu" sz="1600" b="1"/>
              <a:t>Beregszászon meleg ételt osztunk a rászorulóknak és rengeteg más módon is segítjük őket. Nagyon sokan igénybe veszik a misszió adományait. </a:t>
            </a:r>
            <a:endParaRPr sz="1600" b="1"/>
          </a:p>
          <a:p>
            <a:pPr marL="0" lvl="0" indent="0" algn="just" rtl="0">
              <a:spcBef>
                <a:spcPts val="0"/>
              </a:spcBef>
              <a:spcAft>
                <a:spcPts val="0"/>
              </a:spcAft>
              <a:buNone/>
            </a:pPr>
            <a:endParaRPr sz="900" b="1"/>
          </a:p>
          <a:p>
            <a:pPr marL="457200" lvl="0" indent="-330200" algn="just" rtl="0">
              <a:spcBef>
                <a:spcPts val="0"/>
              </a:spcBef>
              <a:spcAft>
                <a:spcPts val="0"/>
              </a:spcAft>
              <a:buSzPts val="1600"/>
              <a:buChar char="-"/>
            </a:pPr>
            <a:r>
              <a:rPr lang="hu" sz="1600" b="1"/>
              <a:t>A kárpátaljai baptista gyülekezetek missziójáért: Beregszász, Bene, Beregújfalu, Kígyós, Gut, Gát (roma és magyar gyülekezet), Rafajnaújfalu, Zápszony, Kisdobrony, Ungvár. </a:t>
            </a:r>
            <a:endParaRPr sz="1400" b="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2b497cb0d67_0_95"/>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3600"/>
              <a:buFont typeface="Arial"/>
              <a:buNone/>
            </a:pPr>
            <a:r>
              <a:rPr lang="hu"/>
              <a:t>Kárpátalja</a:t>
            </a:r>
            <a:endParaRPr/>
          </a:p>
        </p:txBody>
      </p:sp>
      <p:sp>
        <p:nvSpPr>
          <p:cNvPr id="142" name="Google Shape;142;g2b497cb0d67_0_95"/>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457200" lvl="0" indent="-330200" algn="just" rtl="0">
              <a:spcBef>
                <a:spcPts val="0"/>
              </a:spcBef>
              <a:spcAft>
                <a:spcPts val="0"/>
              </a:spcAft>
              <a:buSzPts val="1600"/>
              <a:buChar char="-"/>
            </a:pPr>
            <a:r>
              <a:rPr lang="hu" sz="1600" b="1"/>
              <a:t>Hálásak vagyunk azért a 17 testvérért, akik 2023-ban merítkeztek be. </a:t>
            </a:r>
            <a:endParaRPr sz="1600" b="1"/>
          </a:p>
          <a:p>
            <a:pPr marL="0" lvl="0" indent="0" algn="just" rtl="0">
              <a:spcBef>
                <a:spcPts val="0"/>
              </a:spcBef>
              <a:spcAft>
                <a:spcPts val="0"/>
              </a:spcAft>
              <a:buNone/>
            </a:pPr>
            <a:endParaRPr sz="900" b="1"/>
          </a:p>
          <a:p>
            <a:pPr marL="457200" lvl="0" indent="-330200" algn="just" rtl="0">
              <a:spcBef>
                <a:spcPts val="0"/>
              </a:spcBef>
              <a:spcAft>
                <a:spcPts val="0"/>
              </a:spcAft>
              <a:buSzPts val="1600"/>
              <a:buChar char="-"/>
            </a:pPr>
            <a:r>
              <a:rPr lang="hu" sz="1600" b="1"/>
              <a:t>Beregszászon ingyen konyhát működtetünk, sok helybeli jár oda (100 ember naponta), nekik külön szervezünk hetente háromszor istentiszteletet. Imádkozzunk az ő megtérésükért! </a:t>
            </a:r>
            <a:endParaRPr sz="1600" b="1"/>
          </a:p>
          <a:p>
            <a:pPr marL="0" lvl="0" indent="0" algn="just" rtl="0">
              <a:spcBef>
                <a:spcPts val="0"/>
              </a:spcBef>
              <a:spcAft>
                <a:spcPts val="0"/>
              </a:spcAft>
              <a:buNone/>
            </a:pPr>
            <a:endParaRPr sz="1600" b="1"/>
          </a:p>
          <a:p>
            <a:pPr marL="457200" lvl="0" indent="-330200" algn="just" rtl="0">
              <a:spcBef>
                <a:spcPts val="0"/>
              </a:spcBef>
              <a:spcAft>
                <a:spcPts val="0"/>
              </a:spcAft>
              <a:buSzPts val="1600"/>
              <a:buChar char="-"/>
            </a:pPr>
            <a:r>
              <a:rPr lang="hu" sz="1600" b="1"/>
              <a:t>Békességért Ukrajnában! Érjen véget a háború! </a:t>
            </a:r>
            <a:endParaRPr sz="1600" b="1"/>
          </a:p>
          <a:p>
            <a:pPr marL="0" lvl="0" indent="0" algn="just" rtl="0">
              <a:spcBef>
                <a:spcPts val="0"/>
              </a:spcBef>
              <a:spcAft>
                <a:spcPts val="0"/>
              </a:spcAft>
              <a:buNone/>
            </a:pPr>
            <a:endParaRPr sz="1600" b="1"/>
          </a:p>
          <a:p>
            <a:pPr marL="457200" lvl="0" indent="-330200" algn="just" rtl="0">
              <a:spcBef>
                <a:spcPts val="0"/>
              </a:spcBef>
              <a:spcAft>
                <a:spcPts val="0"/>
              </a:spcAft>
              <a:buSzPts val="1600"/>
              <a:buChar char="-"/>
            </a:pPr>
            <a:r>
              <a:rPr lang="hu" sz="1600" b="1"/>
              <a:t>Várjuk a misszió munkásokat egy-egy hétvégére is! Nagy szükség van gyermek szolgálókra, bizonyságtevőkre, segítőkre!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9"/>
          <p:cNvSpPr txBox="1">
            <a:spLocks noGrp="1"/>
          </p:cNvSpPr>
          <p:nvPr>
            <p:ph type="title"/>
          </p:nvPr>
        </p:nvSpPr>
        <p:spPr>
          <a:xfrm>
            <a:off x="1173900" y="393850"/>
            <a:ext cx="24978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Kárpátalja</a:t>
            </a:r>
            <a:endParaRPr/>
          </a:p>
        </p:txBody>
      </p:sp>
      <p:sp>
        <p:nvSpPr>
          <p:cNvPr id="148" name="Google Shape;148;p9"/>
          <p:cNvSpPr txBox="1"/>
          <p:nvPr/>
        </p:nvSpPr>
        <p:spPr>
          <a:xfrm>
            <a:off x="2296250" y="4242375"/>
            <a:ext cx="1442400" cy="507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500"/>
              <a:buFont typeface="Arial"/>
              <a:buNone/>
            </a:pPr>
            <a:r>
              <a:rPr lang="hu" sz="1500" b="1">
                <a:solidFill>
                  <a:schemeClr val="dk2"/>
                </a:solidFill>
              </a:rPr>
              <a:t>Bemerítés</a:t>
            </a:r>
            <a:endParaRPr sz="1500" b="1" i="0" u="none" strike="noStrike" cap="none">
              <a:solidFill>
                <a:schemeClr val="dk2"/>
              </a:solidFill>
              <a:latin typeface="Arial"/>
              <a:ea typeface="Arial"/>
              <a:cs typeface="Arial"/>
              <a:sym typeface="Arial"/>
            </a:endParaRPr>
          </a:p>
        </p:txBody>
      </p:sp>
      <p:pic>
        <p:nvPicPr>
          <p:cNvPr id="149" name="Google Shape;149;p9"/>
          <p:cNvPicPr preferRelativeResize="0"/>
          <p:nvPr/>
        </p:nvPicPr>
        <p:blipFill rotWithShape="1">
          <a:blip r:embed="rId3">
            <a:alphaModFix/>
          </a:blip>
          <a:srcRect t="18997" b="6851"/>
          <a:stretch/>
        </p:blipFill>
        <p:spPr>
          <a:xfrm>
            <a:off x="3942900" y="393850"/>
            <a:ext cx="3304350" cy="43558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0"/>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Észak-Amerika</a:t>
            </a:r>
            <a:endParaRPr/>
          </a:p>
        </p:txBody>
      </p:sp>
      <p:sp>
        <p:nvSpPr>
          <p:cNvPr id="155" name="Google Shape;155;p10"/>
          <p:cNvSpPr txBox="1">
            <a:spLocks noGrp="1"/>
          </p:cNvSpPr>
          <p:nvPr>
            <p:ph type="body" idx="1"/>
          </p:nvPr>
        </p:nvSpPr>
        <p:spPr>
          <a:xfrm>
            <a:off x="311700" y="1186200"/>
            <a:ext cx="8520600" cy="330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hu" sz="1600" b="1"/>
              <a:t>Szeretettel köszöntjük magyar baptista testvéreinket a MABAVISZ vasárnap alkalmából!</a:t>
            </a:r>
            <a:endParaRPr sz="1600" b="1"/>
          </a:p>
          <a:p>
            <a:pPr marL="0" lvl="0" indent="0" algn="l" rtl="0">
              <a:lnSpc>
                <a:spcPct val="100000"/>
              </a:lnSpc>
              <a:spcBef>
                <a:spcPts val="800"/>
              </a:spcBef>
              <a:spcAft>
                <a:spcPts val="0"/>
              </a:spcAft>
              <a:buNone/>
            </a:pPr>
            <a:r>
              <a:rPr lang="hu" sz="1600" b="1"/>
              <a:t>Örömmel osztjuk meg veletek szövetségi és gyülekezeti életünk néhány mozzanatát, és kérünk benneteket, hogy velünk együtt adjatok hálát Isten áldásaiért, valamint imádkozzatok értünk a következő témakörökben:  </a:t>
            </a:r>
            <a:endParaRPr sz="1600" b="1"/>
          </a:p>
          <a:p>
            <a:pPr marL="0" lvl="0" indent="0" algn="l" rtl="0">
              <a:lnSpc>
                <a:spcPct val="100000"/>
              </a:lnSpc>
              <a:spcBef>
                <a:spcPts val="800"/>
              </a:spcBef>
              <a:spcAft>
                <a:spcPts val="0"/>
              </a:spcAft>
              <a:buNone/>
            </a:pPr>
            <a:r>
              <a:rPr lang="hu" sz="1600" b="1"/>
              <a:t>Hálásak vagyunk: </a:t>
            </a:r>
            <a:endParaRPr sz="1600" b="1"/>
          </a:p>
          <a:p>
            <a:pPr marL="0" lvl="0" indent="0" algn="l" rtl="0">
              <a:lnSpc>
                <a:spcPct val="100000"/>
              </a:lnSpc>
              <a:spcBef>
                <a:spcPts val="800"/>
              </a:spcBef>
              <a:spcAft>
                <a:spcPts val="0"/>
              </a:spcAft>
              <a:buNone/>
            </a:pPr>
            <a:r>
              <a:rPr lang="hu" sz="1600" b="1"/>
              <a:t>- szövetségünk nyolc magyar baptista gyülekezetéért, amelyek az észak-amerikai és ausztráliai diaszpórában törekszenek betölteni az Úr Jézustól kapott küldetésüket;</a:t>
            </a:r>
            <a:endParaRPr sz="1600" b="1"/>
          </a:p>
          <a:p>
            <a:pPr marL="0" lvl="0" indent="0" algn="l" rtl="0">
              <a:lnSpc>
                <a:spcPct val="100000"/>
              </a:lnSpc>
              <a:spcBef>
                <a:spcPts val="800"/>
              </a:spcBef>
              <a:spcAft>
                <a:spcPts val="800"/>
              </a:spcAft>
              <a:buNone/>
            </a:pPr>
            <a:r>
              <a:rPr lang="hu" sz="1600" b="1"/>
              <a:t>- a 116. éve folyamatosan megjelenő szövetségi lapunkért, az Evangéliumi Hírnökért, mely összekötő kapocsként szolgál a fent említett gyülekezetek között, valamint Herjeczki Géza szerkesztő testvérért, aki több évtizede végzi ezt a fontos szolgálatot;</a:t>
            </a:r>
            <a:endParaRPr sz="1400" b="1">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1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Észak-Amerika</a:t>
            </a:r>
            <a:endParaRPr/>
          </a:p>
        </p:txBody>
      </p:sp>
      <p:sp>
        <p:nvSpPr>
          <p:cNvPr id="161" name="Google Shape;161;p1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hu" sz="1600" b="1"/>
              <a:t>- Az ifjúsági szövetség vezetőiért és az általuk szervezett regionális és országos ifjúsági találkozókért, valamint a nyári ifjúsági táborért; </a:t>
            </a:r>
            <a:endParaRPr sz="1600" b="1"/>
          </a:p>
          <a:p>
            <a:pPr marL="0" lvl="0" indent="0" algn="just" rtl="0">
              <a:lnSpc>
                <a:spcPct val="100000"/>
              </a:lnSpc>
              <a:spcBef>
                <a:spcPts val="800"/>
              </a:spcBef>
              <a:spcAft>
                <a:spcPts val="0"/>
              </a:spcAft>
              <a:buNone/>
            </a:pPr>
            <a:r>
              <a:rPr lang="hu" sz="1600" b="1"/>
              <a:t>- Fiataljaink, és az őket elkísérő felnőttek erdélyi missziós útjáért, ami számukra, és a fogadó gyülekezetek számára is áldást nyújtott;</a:t>
            </a:r>
            <a:endParaRPr sz="1600" b="1"/>
          </a:p>
          <a:p>
            <a:pPr marL="0" lvl="0" indent="0" algn="just" rtl="0">
              <a:lnSpc>
                <a:spcPct val="100000"/>
              </a:lnSpc>
              <a:spcBef>
                <a:spcPts val="800"/>
              </a:spcBef>
              <a:spcAft>
                <a:spcPts val="0"/>
              </a:spcAft>
              <a:buNone/>
            </a:pPr>
            <a:r>
              <a:rPr lang="hu" sz="1600" b="1"/>
              <a:t>- Lelkipásztoraink között fennálló egységért és jó szolgatársi kapcsolatért, amit nagy mértékben elősegítenek a kétheti rendszerességgel virtuális formában megtartott közösségi összejövetelek és az évi lelkipásztori csendesnapok;  </a:t>
            </a:r>
            <a:endParaRPr sz="1600" b="1"/>
          </a:p>
          <a:p>
            <a:pPr marL="0" lvl="0" indent="0" algn="just" rtl="0">
              <a:lnSpc>
                <a:spcPct val="100000"/>
              </a:lnSpc>
              <a:spcBef>
                <a:spcPts val="800"/>
              </a:spcBef>
              <a:spcAft>
                <a:spcPts val="0"/>
              </a:spcAft>
              <a:buNone/>
            </a:pPr>
            <a:r>
              <a:rPr lang="hu" sz="1600" b="1"/>
              <a:t>- Az elmúlt évben gyülekezeteinkben újjászületett személyekért és azok alámerítkezéséért; </a:t>
            </a:r>
            <a:endParaRPr sz="1600" b="1"/>
          </a:p>
          <a:p>
            <a:pPr marL="0" lvl="0" indent="0" algn="l" rtl="0">
              <a:lnSpc>
                <a:spcPct val="100000"/>
              </a:lnSpc>
              <a:spcBef>
                <a:spcPts val="800"/>
              </a:spcBef>
              <a:spcAft>
                <a:spcPts val="800"/>
              </a:spcAft>
              <a:buNone/>
            </a:pPr>
            <a:r>
              <a:rPr lang="hu" sz="1600" b="1"/>
              <a:t>- az Alhambrai Gyülekezet meghívott lelkipásztoráért, Szűcs Dávid testvérért, aki családjával együtt kész vállalni a Kaliforniában lévő gyülekezetünk pásztorolását. </a:t>
            </a:r>
            <a:endParaRPr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2"/>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Észak-Amerika</a:t>
            </a:r>
            <a:endParaRPr/>
          </a:p>
        </p:txBody>
      </p:sp>
      <p:sp>
        <p:nvSpPr>
          <p:cNvPr id="167" name="Google Shape;167;p12"/>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hu" sz="1600" b="1"/>
              <a:t>Könyörögjetek velünk</a:t>
            </a:r>
            <a:endParaRPr sz="1600" b="1"/>
          </a:p>
          <a:p>
            <a:pPr marL="0" lvl="0" indent="0" algn="l" rtl="0">
              <a:lnSpc>
                <a:spcPct val="100000"/>
              </a:lnSpc>
              <a:spcBef>
                <a:spcPts val="800"/>
              </a:spcBef>
              <a:spcAft>
                <a:spcPts val="0"/>
              </a:spcAft>
              <a:buNone/>
            </a:pPr>
            <a:r>
              <a:rPr lang="hu" sz="1600" b="1"/>
              <a:t>- a gyülekezeteinkért, hogy azok legyenek élők, vonzók, és befogadók azok felé, akik még nem ismerik az Urat;</a:t>
            </a:r>
            <a:endParaRPr sz="1600" b="1"/>
          </a:p>
          <a:p>
            <a:pPr marL="0" lvl="0" indent="0" algn="l" rtl="0">
              <a:lnSpc>
                <a:spcPct val="100000"/>
              </a:lnSpc>
              <a:spcBef>
                <a:spcPts val="800"/>
              </a:spcBef>
              <a:spcAft>
                <a:spcPts val="0"/>
              </a:spcAft>
              <a:buNone/>
            </a:pPr>
            <a:r>
              <a:rPr lang="hu" sz="1600" b="1"/>
              <a:t>- működő missziós stratégiáért gyülekezeteink számára, és odaszánt hívőkért, akik készek és alkalmasak az evangélium továbbadására a környezetünkben élő magyarul beszélő személyek felé;</a:t>
            </a:r>
            <a:endParaRPr sz="1600" b="1"/>
          </a:p>
          <a:p>
            <a:pPr marL="0" lvl="0" indent="0" algn="l" rtl="0">
              <a:lnSpc>
                <a:spcPct val="100000"/>
              </a:lnSpc>
              <a:spcBef>
                <a:spcPts val="800"/>
              </a:spcBef>
              <a:spcAft>
                <a:spcPts val="0"/>
              </a:spcAft>
              <a:buNone/>
            </a:pPr>
            <a:r>
              <a:rPr lang="hu" sz="1600" b="1"/>
              <a:t>- gyülekezeteinknek az idősek, betegek, és egyedülállók felé való szolgálatáért;</a:t>
            </a:r>
            <a:endParaRPr sz="1600" b="1"/>
          </a:p>
          <a:p>
            <a:pPr marL="0" lvl="0" indent="0" algn="l" rtl="0">
              <a:lnSpc>
                <a:spcPct val="100000"/>
              </a:lnSpc>
              <a:spcBef>
                <a:spcPts val="800"/>
              </a:spcBef>
              <a:spcAft>
                <a:spcPts val="0"/>
              </a:spcAft>
              <a:buNone/>
            </a:pPr>
            <a:r>
              <a:rPr lang="hu" sz="1600" b="1"/>
              <a:t>- hogy a gyülekezeteinkhez tartozó gyermekek, fiatalok biblikus értékek szerint formálódjanak és válasszanak életutat maguknak;</a:t>
            </a:r>
            <a:endParaRPr sz="1600" b="1"/>
          </a:p>
          <a:p>
            <a:pPr marL="0" lvl="0" indent="0" algn="l" rtl="0">
              <a:lnSpc>
                <a:spcPct val="100000"/>
              </a:lnSpc>
              <a:spcBef>
                <a:spcPts val="800"/>
              </a:spcBef>
              <a:spcAft>
                <a:spcPts val="0"/>
              </a:spcAft>
              <a:buNone/>
            </a:pPr>
            <a:r>
              <a:rPr lang="hu" sz="1600" b="1"/>
              <a:t>- az Alhambrai Gyülekezet meghívott lelkipásztorának vízumkérelméért, hogy az illetékes hatóságok minél gyorsabban pozitív választ adjanak erre;</a:t>
            </a:r>
            <a:endParaRPr sz="1400" b="1"/>
          </a:p>
          <a:p>
            <a:pPr marL="0" lvl="0" indent="0" algn="l" rtl="0">
              <a:lnSpc>
                <a:spcPct val="115000"/>
              </a:lnSpc>
              <a:spcBef>
                <a:spcPts val="800"/>
              </a:spcBef>
              <a:spcAft>
                <a:spcPts val="1600"/>
              </a:spcAft>
              <a:buSzPts val="1800"/>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13"/>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Észak-Amerika</a:t>
            </a:r>
            <a:endParaRPr/>
          </a:p>
        </p:txBody>
      </p:sp>
      <p:sp>
        <p:nvSpPr>
          <p:cNvPr id="173" name="Google Shape;173;p13"/>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hu" sz="1600" b="1"/>
              <a:t>- a floridai Venice-ben történő gyülekezetplántáló misszióért, valamint Kulcsár Attila lelkipásztorért és családjáért; illetve a Kelownai missziós gyülekezetért, amellyel szoros kapcsolatot tartunk fenn;  </a:t>
            </a:r>
            <a:endParaRPr sz="1600" b="1"/>
          </a:p>
          <a:p>
            <a:pPr marL="0" lvl="0" indent="0" algn="l" rtl="0">
              <a:lnSpc>
                <a:spcPct val="150000"/>
              </a:lnSpc>
              <a:spcBef>
                <a:spcPts val="800"/>
              </a:spcBef>
              <a:spcAft>
                <a:spcPts val="0"/>
              </a:spcAft>
              <a:buNone/>
            </a:pPr>
            <a:r>
              <a:rPr lang="hu" sz="1600" b="1"/>
              <a:t>- a nyári ifjúsági- és gyermek-táborért, ifjúsági találkozókért, valamint az újból tervben lévő erdélyi missziós útért.</a:t>
            </a:r>
            <a:endParaRPr sz="1600" b="1"/>
          </a:p>
          <a:p>
            <a:pPr marL="0" lvl="0" indent="0" algn="l" rtl="0">
              <a:lnSpc>
                <a:spcPct val="150000"/>
              </a:lnSpc>
              <a:spcBef>
                <a:spcPts val="800"/>
              </a:spcBef>
              <a:spcAft>
                <a:spcPts val="0"/>
              </a:spcAft>
              <a:buNone/>
            </a:pPr>
            <a:endParaRPr sz="1600" b="1"/>
          </a:p>
          <a:p>
            <a:pPr marL="0" lvl="0" indent="0" algn="l" rtl="0">
              <a:lnSpc>
                <a:spcPct val="150000"/>
              </a:lnSpc>
              <a:spcBef>
                <a:spcPts val="800"/>
              </a:spcBef>
              <a:spcAft>
                <a:spcPts val="800"/>
              </a:spcAft>
              <a:buNone/>
            </a:pPr>
            <a:endParaRPr sz="1200"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5"/>
          <p:cNvSpPr txBox="1">
            <a:spLocks noGrp="1"/>
          </p:cNvSpPr>
          <p:nvPr>
            <p:ph type="title"/>
          </p:nvPr>
        </p:nvSpPr>
        <p:spPr>
          <a:xfrm>
            <a:off x="311700" y="20737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Észak-Amerika</a:t>
            </a:r>
            <a:endParaRPr/>
          </a:p>
        </p:txBody>
      </p:sp>
      <p:sp>
        <p:nvSpPr>
          <p:cNvPr id="179" name="Google Shape;179;p15"/>
          <p:cNvSpPr txBox="1"/>
          <p:nvPr/>
        </p:nvSpPr>
        <p:spPr>
          <a:xfrm>
            <a:off x="4289525" y="3943050"/>
            <a:ext cx="1770900" cy="6156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hu" b="1">
                <a:solidFill>
                  <a:schemeClr val="dk2"/>
                </a:solidFill>
                <a:latin typeface="Open Sans"/>
                <a:ea typeface="Open Sans"/>
                <a:cs typeface="Open Sans"/>
                <a:sym typeface="Open Sans"/>
              </a:rPr>
              <a:t>Bemerítés New Yorkban</a:t>
            </a:r>
            <a:endParaRPr sz="1400" b="1" i="0" u="none" strike="noStrike" cap="none">
              <a:solidFill>
                <a:schemeClr val="dk2"/>
              </a:solidFill>
              <a:latin typeface="Open Sans"/>
              <a:ea typeface="Open Sans"/>
              <a:cs typeface="Open Sans"/>
              <a:sym typeface="Open Sans"/>
            </a:endParaRPr>
          </a:p>
        </p:txBody>
      </p:sp>
      <p:sp>
        <p:nvSpPr>
          <p:cNvPr id="180" name="Google Shape;180;p15"/>
          <p:cNvSpPr txBox="1"/>
          <p:nvPr/>
        </p:nvSpPr>
        <p:spPr>
          <a:xfrm>
            <a:off x="170100" y="4228750"/>
            <a:ext cx="480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400"/>
              <a:buFont typeface="Arial"/>
              <a:buNone/>
            </a:pPr>
            <a:r>
              <a:rPr lang="hu" b="1">
                <a:solidFill>
                  <a:schemeClr val="dk2"/>
                </a:solidFill>
                <a:latin typeface="Open Sans"/>
                <a:ea typeface="Open Sans"/>
                <a:cs typeface="Open Sans"/>
                <a:sym typeface="Open Sans"/>
              </a:rPr>
              <a:t>Bemerítés  Detroitban</a:t>
            </a:r>
            <a:endParaRPr sz="1400" b="0" i="0" u="none" strike="noStrike" cap="none">
              <a:solidFill>
                <a:srgbClr val="000000"/>
              </a:solidFill>
              <a:latin typeface="Open Sans"/>
              <a:ea typeface="Open Sans"/>
              <a:cs typeface="Open Sans"/>
              <a:sym typeface="Open Sans"/>
            </a:endParaRPr>
          </a:p>
        </p:txBody>
      </p:sp>
      <p:pic>
        <p:nvPicPr>
          <p:cNvPr id="181" name="Google Shape;181;p15"/>
          <p:cNvPicPr preferRelativeResize="0"/>
          <p:nvPr/>
        </p:nvPicPr>
        <p:blipFill>
          <a:blip r:embed="rId3">
            <a:alphaModFix/>
          </a:blip>
          <a:stretch>
            <a:fillRect/>
          </a:stretch>
        </p:blipFill>
        <p:spPr>
          <a:xfrm>
            <a:off x="152400" y="1067175"/>
            <a:ext cx="4012232" cy="3009174"/>
          </a:xfrm>
          <a:prstGeom prst="rect">
            <a:avLst/>
          </a:prstGeom>
          <a:noFill/>
          <a:ln>
            <a:noFill/>
          </a:ln>
        </p:spPr>
      </p:pic>
      <p:pic>
        <p:nvPicPr>
          <p:cNvPr id="182" name="Google Shape;182;p15"/>
          <p:cNvPicPr preferRelativeResize="0"/>
          <p:nvPr/>
        </p:nvPicPr>
        <p:blipFill>
          <a:blip r:embed="rId4">
            <a:alphaModFix/>
          </a:blip>
          <a:stretch>
            <a:fillRect/>
          </a:stretch>
        </p:blipFill>
        <p:spPr>
          <a:xfrm>
            <a:off x="6060425" y="128200"/>
            <a:ext cx="2825450" cy="443044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16"/>
          <p:cNvSpPr txBox="1">
            <a:spLocks noGrp="1"/>
          </p:cNvSpPr>
          <p:nvPr>
            <p:ph type="title"/>
          </p:nvPr>
        </p:nvSpPr>
        <p:spPr>
          <a:xfrm>
            <a:off x="311700" y="20737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Észak-Amerika</a:t>
            </a:r>
            <a:endParaRPr/>
          </a:p>
        </p:txBody>
      </p:sp>
      <p:sp>
        <p:nvSpPr>
          <p:cNvPr id="188" name="Google Shape;188;p16"/>
          <p:cNvSpPr txBox="1"/>
          <p:nvPr/>
        </p:nvSpPr>
        <p:spPr>
          <a:xfrm>
            <a:off x="5295950" y="3294575"/>
            <a:ext cx="249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hu" b="1">
                <a:solidFill>
                  <a:schemeClr val="dk2"/>
                </a:solidFill>
                <a:latin typeface="Open Sans"/>
                <a:ea typeface="Open Sans"/>
                <a:cs typeface="Open Sans"/>
                <a:sym typeface="Open Sans"/>
              </a:rPr>
              <a:t>Gyermektábor</a:t>
            </a:r>
            <a:endParaRPr sz="1400" b="0" i="0" u="none" strike="noStrike" cap="none">
              <a:solidFill>
                <a:srgbClr val="000000"/>
              </a:solidFill>
              <a:latin typeface="Open Sans"/>
              <a:ea typeface="Open Sans"/>
              <a:cs typeface="Open Sans"/>
              <a:sym typeface="Open Sans"/>
            </a:endParaRPr>
          </a:p>
        </p:txBody>
      </p:sp>
      <p:sp>
        <p:nvSpPr>
          <p:cNvPr id="189" name="Google Shape;189;p16"/>
          <p:cNvSpPr txBox="1"/>
          <p:nvPr/>
        </p:nvSpPr>
        <p:spPr>
          <a:xfrm>
            <a:off x="256550" y="1259350"/>
            <a:ext cx="3242100" cy="400200"/>
          </a:xfrm>
          <a:prstGeom prst="rect">
            <a:avLst/>
          </a:prstGeom>
          <a:noFill/>
          <a:ln>
            <a:noFill/>
          </a:ln>
        </p:spPr>
        <p:txBody>
          <a:bodyPr spcFirstLastPara="1" wrap="square" lIns="91425" tIns="91425" rIns="91425" bIns="91425" anchor="t" anchorCtr="0">
            <a:spAutoFit/>
          </a:bodyPr>
          <a:lstStyle/>
          <a:p>
            <a:pPr marL="0" marR="0" lvl="0" indent="0" algn="just" rtl="0">
              <a:lnSpc>
                <a:spcPct val="115000"/>
              </a:lnSpc>
              <a:spcBef>
                <a:spcPts val="0"/>
              </a:spcBef>
              <a:spcAft>
                <a:spcPts val="0"/>
              </a:spcAft>
              <a:buClr>
                <a:srgbClr val="000000"/>
              </a:buClr>
              <a:buSzPts val="1400"/>
              <a:buFont typeface="Arial"/>
              <a:buNone/>
            </a:pPr>
            <a:r>
              <a:rPr lang="hu" b="1">
                <a:solidFill>
                  <a:schemeClr val="dk2"/>
                </a:solidFill>
                <a:latin typeface="Open Sans"/>
                <a:ea typeface="Open Sans"/>
                <a:cs typeface="Open Sans"/>
                <a:sym typeface="Open Sans"/>
              </a:rPr>
              <a:t>Erdélyi missziós úton</a:t>
            </a:r>
            <a:endParaRPr sz="1400" b="1" i="0" u="none" strike="noStrike" cap="none">
              <a:solidFill>
                <a:schemeClr val="dk2"/>
              </a:solidFill>
              <a:latin typeface="Open Sans"/>
              <a:ea typeface="Open Sans"/>
              <a:cs typeface="Open Sans"/>
              <a:sym typeface="Open Sans"/>
            </a:endParaRPr>
          </a:p>
        </p:txBody>
      </p:sp>
      <p:pic>
        <p:nvPicPr>
          <p:cNvPr id="190" name="Google Shape;190;p16"/>
          <p:cNvPicPr preferRelativeResize="0"/>
          <p:nvPr/>
        </p:nvPicPr>
        <p:blipFill>
          <a:blip r:embed="rId3">
            <a:alphaModFix/>
          </a:blip>
          <a:stretch>
            <a:fillRect/>
          </a:stretch>
        </p:blipFill>
        <p:spPr>
          <a:xfrm>
            <a:off x="256550" y="1738525"/>
            <a:ext cx="4737188" cy="2939925"/>
          </a:xfrm>
          <a:prstGeom prst="rect">
            <a:avLst/>
          </a:prstGeom>
          <a:noFill/>
          <a:ln>
            <a:noFill/>
          </a:ln>
        </p:spPr>
      </p:pic>
      <p:pic>
        <p:nvPicPr>
          <p:cNvPr id="191" name="Google Shape;191;p16"/>
          <p:cNvPicPr preferRelativeResize="0"/>
          <p:nvPr/>
        </p:nvPicPr>
        <p:blipFill>
          <a:blip r:embed="rId4">
            <a:alphaModFix/>
          </a:blip>
          <a:stretch>
            <a:fillRect/>
          </a:stretch>
        </p:blipFill>
        <p:spPr>
          <a:xfrm>
            <a:off x="5295950" y="1067175"/>
            <a:ext cx="3695652" cy="212572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17"/>
          <p:cNvSpPr txBox="1">
            <a:spLocks noGrp="1"/>
          </p:cNvSpPr>
          <p:nvPr>
            <p:ph type="title"/>
          </p:nvPr>
        </p:nvSpPr>
        <p:spPr>
          <a:xfrm>
            <a:off x="311700" y="20737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Észak-Amerika</a:t>
            </a:r>
            <a:endParaRPr/>
          </a:p>
        </p:txBody>
      </p:sp>
      <p:sp>
        <p:nvSpPr>
          <p:cNvPr id="197" name="Google Shape;197;p17"/>
          <p:cNvSpPr txBox="1"/>
          <p:nvPr/>
        </p:nvSpPr>
        <p:spPr>
          <a:xfrm>
            <a:off x="5447600" y="4518775"/>
            <a:ext cx="249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400"/>
              <a:buFont typeface="Arial"/>
              <a:buNone/>
            </a:pPr>
            <a:r>
              <a:rPr lang="hu" b="1">
                <a:solidFill>
                  <a:schemeClr val="dk2"/>
                </a:solidFill>
                <a:latin typeface="Open Sans"/>
                <a:ea typeface="Open Sans"/>
                <a:cs typeface="Open Sans"/>
                <a:sym typeface="Open Sans"/>
              </a:rPr>
              <a:t>Szövetségünk tisztviselői</a:t>
            </a:r>
            <a:endParaRPr sz="1900" b="1" i="0" u="none" strike="noStrike" cap="none">
              <a:solidFill>
                <a:schemeClr val="dk2"/>
              </a:solidFill>
              <a:latin typeface="Open Sans"/>
              <a:ea typeface="Open Sans"/>
              <a:cs typeface="Open Sans"/>
              <a:sym typeface="Open Sans"/>
            </a:endParaRPr>
          </a:p>
        </p:txBody>
      </p:sp>
      <p:sp>
        <p:nvSpPr>
          <p:cNvPr id="198" name="Google Shape;198;p17"/>
          <p:cNvSpPr txBox="1"/>
          <p:nvPr/>
        </p:nvSpPr>
        <p:spPr>
          <a:xfrm>
            <a:off x="1405400" y="1067175"/>
            <a:ext cx="3242100" cy="400200"/>
          </a:xfrm>
          <a:prstGeom prst="rect">
            <a:avLst/>
          </a:prstGeom>
          <a:noFill/>
          <a:ln>
            <a:noFill/>
          </a:ln>
        </p:spPr>
        <p:txBody>
          <a:bodyPr spcFirstLastPara="1" wrap="square" lIns="91425" tIns="91425" rIns="91425" bIns="91425" anchor="t" anchorCtr="0">
            <a:spAutoFit/>
          </a:bodyPr>
          <a:lstStyle/>
          <a:p>
            <a:pPr marL="0" marR="0" lvl="0" indent="0" algn="r" rtl="0">
              <a:lnSpc>
                <a:spcPct val="115000"/>
              </a:lnSpc>
              <a:spcBef>
                <a:spcPts val="0"/>
              </a:spcBef>
              <a:spcAft>
                <a:spcPts val="0"/>
              </a:spcAft>
              <a:buClr>
                <a:srgbClr val="000000"/>
              </a:buClr>
              <a:buSzPts val="1400"/>
              <a:buFont typeface="Arial"/>
              <a:buNone/>
            </a:pPr>
            <a:r>
              <a:rPr lang="hu" b="1">
                <a:solidFill>
                  <a:schemeClr val="dk2"/>
                </a:solidFill>
                <a:latin typeface="Open Sans"/>
                <a:ea typeface="Open Sans"/>
                <a:cs typeface="Open Sans"/>
                <a:sym typeface="Open Sans"/>
              </a:rPr>
              <a:t>Bemerítés Venice-ben </a:t>
            </a:r>
            <a:endParaRPr sz="1400" b="1" i="0" u="none" strike="noStrike" cap="none">
              <a:solidFill>
                <a:schemeClr val="dk2"/>
              </a:solidFill>
              <a:latin typeface="Open Sans"/>
              <a:ea typeface="Open Sans"/>
              <a:cs typeface="Open Sans"/>
              <a:sym typeface="Open Sans"/>
            </a:endParaRPr>
          </a:p>
        </p:txBody>
      </p:sp>
      <p:pic>
        <p:nvPicPr>
          <p:cNvPr id="199" name="Google Shape;199;p17"/>
          <p:cNvPicPr preferRelativeResize="0"/>
          <p:nvPr/>
        </p:nvPicPr>
        <p:blipFill>
          <a:blip r:embed="rId3">
            <a:alphaModFix/>
          </a:blip>
          <a:stretch>
            <a:fillRect/>
          </a:stretch>
        </p:blipFill>
        <p:spPr>
          <a:xfrm>
            <a:off x="152400" y="1619775"/>
            <a:ext cx="4495099" cy="3371324"/>
          </a:xfrm>
          <a:prstGeom prst="rect">
            <a:avLst/>
          </a:prstGeom>
          <a:noFill/>
          <a:ln>
            <a:noFill/>
          </a:ln>
        </p:spPr>
      </p:pic>
      <p:pic>
        <p:nvPicPr>
          <p:cNvPr id="200" name="Google Shape;200;p17"/>
          <p:cNvPicPr preferRelativeResize="0"/>
          <p:nvPr/>
        </p:nvPicPr>
        <p:blipFill>
          <a:blip r:embed="rId4">
            <a:alphaModFix/>
          </a:blip>
          <a:stretch>
            <a:fillRect/>
          </a:stretch>
        </p:blipFill>
        <p:spPr>
          <a:xfrm>
            <a:off x="4799899" y="1619775"/>
            <a:ext cx="3785411" cy="28187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2"/>
          <p:cNvSpPr txBox="1">
            <a:spLocks noGrp="1"/>
          </p:cNvSpPr>
          <p:nvPr>
            <p:ph type="title"/>
          </p:nvPr>
        </p:nvSpPr>
        <p:spPr>
          <a:xfrm>
            <a:off x="311700" y="13947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Magyarország - imatémák</a:t>
            </a:r>
            <a:endParaRPr/>
          </a:p>
        </p:txBody>
      </p:sp>
      <p:sp>
        <p:nvSpPr>
          <p:cNvPr id="75" name="Google Shape;75;p2"/>
          <p:cNvSpPr txBox="1">
            <a:spLocks noGrp="1"/>
          </p:cNvSpPr>
          <p:nvPr>
            <p:ph type="body" idx="1"/>
          </p:nvPr>
        </p:nvSpPr>
        <p:spPr>
          <a:xfrm>
            <a:off x="311713" y="764250"/>
            <a:ext cx="8520600" cy="16713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SzPts val="1800"/>
              <a:buNone/>
            </a:pPr>
            <a:r>
              <a:rPr lang="hu" sz="1400" b="1"/>
              <a:t>Hálásak vagyunk Istenünknek a 2023-as évért, amiben nagy áldásokat élhettünk át! Isten ígéretei váltak valóra, és ez azzal a reménységgel tölt el bennünket, hogy 2024-ben is újabb csodákat élhetünk át a Úrral!</a:t>
            </a:r>
            <a:endParaRPr sz="1300" b="1"/>
          </a:p>
          <a:p>
            <a:pPr marL="0" lvl="0" indent="0" algn="ctr" rtl="0">
              <a:lnSpc>
                <a:spcPct val="115000"/>
              </a:lnSpc>
              <a:spcBef>
                <a:spcPts val="1600"/>
              </a:spcBef>
              <a:spcAft>
                <a:spcPts val="0"/>
              </a:spcAft>
              <a:buSzPts val="1800"/>
              <a:buNone/>
            </a:pPr>
            <a:r>
              <a:rPr lang="hu" sz="1500" b="1">
                <a:highlight>
                  <a:srgbClr val="FFFFFF"/>
                </a:highlight>
                <a:latin typeface="Arial"/>
                <a:ea typeface="Arial"/>
                <a:cs typeface="Arial"/>
                <a:sym typeface="Arial"/>
              </a:rPr>
              <a:t>“A reménység Istene pedig töltsön be titeket a hitben teljes örömmel és békességgel, hogy bővölködjetek a reménységben a Szentlélek ereje által.”</a:t>
            </a:r>
            <a:r>
              <a:rPr lang="hu" sz="1300">
                <a:solidFill>
                  <a:srgbClr val="000000"/>
                </a:solidFill>
                <a:highlight>
                  <a:srgbClr val="FFFFFF"/>
                </a:highlight>
                <a:latin typeface="Arial"/>
                <a:ea typeface="Arial"/>
                <a:cs typeface="Arial"/>
                <a:sym typeface="Arial"/>
              </a:rPr>
              <a:t> Róma 15,14</a:t>
            </a:r>
            <a:endParaRPr sz="1400"/>
          </a:p>
          <a:p>
            <a:pPr marL="0" lvl="0" indent="0" algn="l" rtl="0">
              <a:lnSpc>
                <a:spcPct val="115000"/>
              </a:lnSpc>
              <a:spcBef>
                <a:spcPts val="1200"/>
              </a:spcBef>
              <a:spcAft>
                <a:spcPts val="1200"/>
              </a:spcAft>
              <a:buSzPts val="1800"/>
              <a:buNone/>
            </a:pPr>
            <a:endParaRPr sz="1200" b="1"/>
          </a:p>
        </p:txBody>
      </p:sp>
      <p:sp>
        <p:nvSpPr>
          <p:cNvPr id="76" name="Google Shape;76;p2"/>
          <p:cNvSpPr txBox="1"/>
          <p:nvPr/>
        </p:nvSpPr>
        <p:spPr>
          <a:xfrm>
            <a:off x="1969475" y="4550225"/>
            <a:ext cx="5364300" cy="615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hu">
                <a:solidFill>
                  <a:schemeClr val="lt1"/>
                </a:solidFill>
                <a:latin typeface="Open Sans"/>
                <a:ea typeface="Open Sans"/>
                <a:cs typeface="Open Sans"/>
                <a:sym typeface="Open Sans"/>
              </a:rPr>
              <a:t>BBaptista </a:t>
            </a:r>
            <a:endParaRPr b="1"/>
          </a:p>
          <a:p>
            <a:pPr marL="0" marR="0" lvl="0" indent="0" algn="ctr" rtl="0">
              <a:lnSpc>
                <a:spcPct val="100000"/>
              </a:lnSpc>
              <a:spcBef>
                <a:spcPts val="0"/>
              </a:spcBef>
              <a:spcAft>
                <a:spcPts val="0"/>
              </a:spcAft>
              <a:buClr>
                <a:srgbClr val="000000"/>
              </a:buClr>
              <a:buSzPts val="1400"/>
              <a:buFont typeface="Arial"/>
              <a:buNone/>
            </a:pPr>
            <a:r>
              <a:rPr lang="hu" sz="1400" b="0" i="0" u="none" strike="noStrike" cap="none">
                <a:solidFill>
                  <a:schemeClr val="lt1"/>
                </a:solidFill>
                <a:latin typeface="Open Sans"/>
                <a:ea typeface="Open Sans"/>
                <a:cs typeface="Open Sans"/>
                <a:sym typeface="Open Sans"/>
              </a:rPr>
              <a:t>zetplántálóBa konferencia résztvevői</a:t>
            </a:r>
            <a:endParaRPr sz="1400" b="0" i="0" u="none" strike="noStrike" cap="none">
              <a:solidFill>
                <a:schemeClr val="lt1"/>
              </a:solidFill>
              <a:latin typeface="Open Sans"/>
              <a:ea typeface="Open Sans"/>
              <a:cs typeface="Open Sans"/>
              <a:sym typeface="Open Sans"/>
            </a:endParaRPr>
          </a:p>
        </p:txBody>
      </p:sp>
      <p:pic>
        <p:nvPicPr>
          <p:cNvPr id="77" name="Google Shape;77;p2"/>
          <p:cNvPicPr preferRelativeResize="0"/>
          <p:nvPr/>
        </p:nvPicPr>
        <p:blipFill rotWithShape="1">
          <a:blip r:embed="rId3">
            <a:alphaModFix/>
          </a:blip>
          <a:srcRect l="2790" t="39316" r="-2789" b="5741"/>
          <a:stretch/>
        </p:blipFill>
        <p:spPr>
          <a:xfrm>
            <a:off x="1383325" y="2291350"/>
            <a:ext cx="6377325" cy="2335900"/>
          </a:xfrm>
          <a:prstGeom prst="rect">
            <a:avLst/>
          </a:prstGeom>
          <a:noFill/>
          <a:ln>
            <a:noFill/>
          </a:ln>
        </p:spPr>
      </p:pic>
      <p:sp>
        <p:nvSpPr>
          <p:cNvPr id="78" name="Google Shape;78;p2"/>
          <p:cNvSpPr txBox="1"/>
          <p:nvPr/>
        </p:nvSpPr>
        <p:spPr>
          <a:xfrm>
            <a:off x="2500975" y="4669775"/>
            <a:ext cx="4142100" cy="29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hu" b="1">
                <a:solidFill>
                  <a:schemeClr val="dk2"/>
                </a:solidFill>
                <a:latin typeface="Open Sans"/>
                <a:ea typeface="Open Sans"/>
                <a:cs typeface="Open Sans"/>
                <a:sym typeface="Open Sans"/>
              </a:rPr>
              <a:t>Baptista lelkipásztorok közössége</a:t>
            </a:r>
            <a:endParaRPr b="1">
              <a:solidFill>
                <a:schemeClr val="dk2"/>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8"/>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Erdély</a:t>
            </a:r>
            <a:endParaRPr/>
          </a:p>
        </p:txBody>
      </p:sp>
      <p:sp>
        <p:nvSpPr>
          <p:cNvPr id="206" name="Google Shape;206;p18"/>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SzPts val="1800"/>
              <a:buNone/>
            </a:pPr>
            <a:r>
              <a:rPr lang="hu" sz="1600" b="1"/>
              <a:t>1. Hálásak vagyunk Istennek, hogy a múlt évben is sok-sok evangélizációs alkalom, ünnepély, találkozó gazdagította az erdélyi testvériség életét mind helyi, mind pedig missziókerületi és országos szinten. Ezek egy része a Baptista500 jubileumi emlékévhez kapcsolódott. Hálásak vagyunk azokért a személyekért, akik engedelmeskedve az Úr hívó szavának csatlakoztak a gyülekezetekhez. Imádkozzunk, hogy az Úr erősítse meg az Ő népét minőségben és számbelileg egyaránt Erdélyben is!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9"/>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Erdély</a:t>
            </a:r>
            <a:endParaRPr/>
          </a:p>
        </p:txBody>
      </p:sp>
      <p:sp>
        <p:nvSpPr>
          <p:cNvPr id="212" name="Google Shape;212;p19"/>
          <p:cNvSpPr txBox="1">
            <a:spLocks noGrp="1"/>
          </p:cNvSpPr>
          <p:nvPr>
            <p:ph type="body" idx="1"/>
          </p:nvPr>
        </p:nvSpPr>
        <p:spPr>
          <a:xfrm>
            <a:off x="311700" y="1062625"/>
            <a:ext cx="8520600" cy="33027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SzPts val="1800"/>
              <a:buNone/>
            </a:pPr>
            <a:r>
              <a:rPr lang="hu" sz="1600" b="1"/>
              <a:t>2. Hálásak vagyunk Istennek az elmúlt négy évért, amelyben a Szövetséghez tartozó gyülekezetek a világjárvány idejében, a különböző kihívásokban megtapasztalhatták Isten gondoskodását és vezetését. A Romániai Magyar Baptista Gyülekezetek Szövetsége 2023. április1-én tartotta meg választó kongresszusát a krasznai imaházban, amikor is új vezetőség került a Szövetség élére (dr. Borzási Pál elnök, Rajna Ottó főtitkár, Szabó László főtitkárhelyettes, Szűcs Sándor pasztorációs alelnök, Veress Ernő oktatási alelnök, Fazakas György missziós alelnök és Kiss Lehel kommunikációs alelnök). Imádkozzunk, hogy Isten adjon bölcsességet, egységet az új vezetőségnek az Ő országa építésének szolgálatában!   </a:t>
            </a:r>
            <a:endParaRPr sz="1600" b="1"/>
          </a:p>
          <a:p>
            <a:pPr marL="0" lvl="0" indent="0" algn="just" rtl="0">
              <a:spcBef>
                <a:spcPts val="1200"/>
              </a:spcBef>
              <a:spcAft>
                <a:spcPts val="0"/>
              </a:spcAft>
              <a:buNone/>
            </a:pPr>
            <a:endParaRPr sz="1600" b="1"/>
          </a:p>
          <a:p>
            <a:pPr marL="0" lvl="0" indent="0" algn="just" rtl="0">
              <a:lnSpc>
                <a:spcPct val="115000"/>
              </a:lnSpc>
              <a:spcBef>
                <a:spcPts val="1200"/>
              </a:spcBef>
              <a:spcAft>
                <a:spcPts val="0"/>
              </a:spcAft>
              <a:buSzPts val="1800"/>
              <a:buNone/>
            </a:pPr>
            <a:endParaRPr sz="1600" b="1"/>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0"/>
          <p:cNvSpPr txBox="1">
            <a:spLocks noGrp="1"/>
          </p:cNvSpPr>
          <p:nvPr>
            <p:ph type="title"/>
          </p:nvPr>
        </p:nvSpPr>
        <p:spPr>
          <a:xfrm>
            <a:off x="311700" y="292250"/>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Erdély</a:t>
            </a:r>
            <a:endParaRPr/>
          </a:p>
        </p:txBody>
      </p:sp>
      <p:sp>
        <p:nvSpPr>
          <p:cNvPr id="218" name="Google Shape;218;p20"/>
          <p:cNvSpPr txBox="1">
            <a:spLocks noGrp="1"/>
          </p:cNvSpPr>
          <p:nvPr>
            <p:ph type="body" idx="1"/>
          </p:nvPr>
        </p:nvSpPr>
        <p:spPr>
          <a:xfrm>
            <a:off x="311700" y="920400"/>
            <a:ext cx="8520600" cy="3302700"/>
          </a:xfrm>
          <a:prstGeom prst="rect">
            <a:avLst/>
          </a:prstGeom>
          <a:noFill/>
          <a:ln>
            <a:noFill/>
          </a:ln>
        </p:spPr>
        <p:txBody>
          <a:bodyPr spcFirstLastPara="1" wrap="square" lIns="91425" tIns="91425" rIns="91425" bIns="91425" anchor="t" anchorCtr="0">
            <a:noAutofit/>
          </a:bodyPr>
          <a:lstStyle/>
          <a:p>
            <a:pPr marL="0" lvl="0" indent="0" algn="just" rtl="0">
              <a:spcBef>
                <a:spcPts val="1200"/>
              </a:spcBef>
              <a:spcAft>
                <a:spcPts val="0"/>
              </a:spcAft>
              <a:buSzPts val="1800"/>
              <a:buNone/>
            </a:pPr>
            <a:r>
              <a:rPr lang="hu" sz="1600" b="1"/>
              <a:t>3. Hálásak vagyunk Istennek a különböző táborokért, amelyekben a sokszínű rendezvények, tábori hetek minden korosztály számára áldásul szolgálnak! A Hargita Keresztyén Tábor és a Sólyomkővári Tábor is folyamatos fejlesztés, építkezés alatt áll. Imádkozzunk, hogy az Úr rendelje ki a megfelelő időben a szükséges anyagiakat, hogy ezek a táborhelyek még hatékonyabb eszközök lehessenek az evangélium terjesztésében, az hívők lelkiekben való megerősítésében!</a:t>
            </a:r>
            <a:endParaRPr sz="2100" b="1"/>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Erdély</a:t>
            </a:r>
            <a:endParaRPr/>
          </a:p>
        </p:txBody>
      </p:sp>
      <p:sp>
        <p:nvSpPr>
          <p:cNvPr id="224" name="Google Shape;224;p21"/>
          <p:cNvSpPr txBox="1">
            <a:spLocks noGrp="1"/>
          </p:cNvSpPr>
          <p:nvPr>
            <p:ph type="body" idx="1"/>
          </p:nvPr>
        </p:nvSpPr>
        <p:spPr>
          <a:xfrm>
            <a:off x="311700" y="1038025"/>
            <a:ext cx="8520600" cy="3302700"/>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hu" sz="1600" b="1"/>
              <a:t>4. Hálásak vagyunk Istennek a Nőszövetség sokrétű szolgálatáért, amely révén a gyülekezeteinkhez tartozó lányok, testvérnők megerősödhetnek az egy közösséghez tartozás tudatában. A csendesnapok, konferenciák, imanapok ezt a nemes célt, valamint a lelkiekben és az ismeretben való fejlődést szolgálják. Október 21-én, Kolozsváron került sor a Nőszövetség közgyűlésére, amikor a küldöttek megválasztották az új vezetőségi tagokat (Kiss Judit elnök, Sebestyén Hajnal alelnök, Ferenczi Annamária titkár, Pap Debóra pénztáros, Borzási Márta az Eszter folyóirat szerkesztője, Rákosi Ibolya és Szabó Edit tagok). Imádkozzunk, hogy az Úr adjon áldást életükre és munkájukra a nőtestvérek között!</a:t>
            </a:r>
            <a:endParaRPr sz="1600" b="1"/>
          </a:p>
          <a:p>
            <a:pPr marL="0" lvl="0" indent="0" algn="just" rtl="0">
              <a:spcBef>
                <a:spcPts val="0"/>
              </a:spcBef>
              <a:spcAft>
                <a:spcPts val="0"/>
              </a:spcAft>
              <a:buNone/>
            </a:pPr>
            <a:endParaRPr sz="1600" b="1"/>
          </a:p>
          <a:p>
            <a:pPr marL="0" lvl="0" indent="0" algn="just" rtl="0">
              <a:lnSpc>
                <a:spcPct val="115000"/>
              </a:lnSpc>
              <a:spcBef>
                <a:spcPts val="0"/>
              </a:spcBef>
              <a:spcAft>
                <a:spcPts val="0"/>
              </a:spcAft>
              <a:buSzPts val="1800"/>
              <a:buNone/>
            </a:pPr>
            <a:endParaRPr sz="1600" b="1"/>
          </a:p>
          <a:p>
            <a:pPr marL="0" lvl="0" indent="0" algn="just" rtl="0">
              <a:lnSpc>
                <a:spcPct val="115000"/>
              </a:lnSpc>
              <a:spcBef>
                <a:spcPts val="0"/>
              </a:spcBef>
              <a:spcAft>
                <a:spcPts val="0"/>
              </a:spcAft>
              <a:buSzPts val="1800"/>
              <a:buNone/>
            </a:pPr>
            <a:endParaRPr sz="1300" b="1"/>
          </a:p>
          <a:p>
            <a:pPr marL="0" lvl="0" indent="0" algn="just" rtl="0">
              <a:lnSpc>
                <a:spcPct val="115000"/>
              </a:lnSpc>
              <a:spcBef>
                <a:spcPts val="0"/>
              </a:spcBef>
              <a:spcAft>
                <a:spcPts val="0"/>
              </a:spcAft>
              <a:buSzPts val="1800"/>
              <a:buNone/>
            </a:pPr>
            <a:endParaRPr sz="1300" b="1"/>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2"/>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Erdély</a:t>
            </a:r>
            <a:endParaRPr/>
          </a:p>
        </p:txBody>
      </p:sp>
      <p:sp>
        <p:nvSpPr>
          <p:cNvPr id="230" name="Google Shape;230;p22"/>
          <p:cNvSpPr txBox="1">
            <a:spLocks noGrp="1"/>
          </p:cNvSpPr>
          <p:nvPr>
            <p:ph type="body" idx="1"/>
          </p:nvPr>
        </p:nvSpPr>
        <p:spPr>
          <a:xfrm>
            <a:off x="311700" y="1038025"/>
            <a:ext cx="8520600" cy="33027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SzPts val="1800"/>
              <a:buNone/>
            </a:pPr>
            <a:r>
              <a:rPr lang="hu" sz="1400" b="1"/>
              <a:t>5. Hálásak vagyunk Istennek, hogy a teológiánkon idén immár 30 esztendeje folyamatosan zajlik az oktatás. Az intézményben – amely jelenleg a nagyváradi Emanuel Egyetemmel és a budapesti Baptista Teológiai Akadémiával szorosan együttműködik – számos lelkipásztor-generáció készült fel a lelki szolgálatra. Imádkozzunk, hogy Isten adja további áldását a teológia működésére, és hívjon el még fiatalokat az Ő aratásába!</a:t>
            </a:r>
            <a:endParaRPr sz="1400" b="1"/>
          </a:p>
          <a:p>
            <a:pPr marL="0" lvl="0" indent="0" algn="just" rtl="0">
              <a:spcBef>
                <a:spcPts val="0"/>
              </a:spcBef>
              <a:spcAft>
                <a:spcPts val="0"/>
              </a:spcAft>
              <a:buNone/>
            </a:pPr>
            <a:endParaRPr sz="1400" b="1"/>
          </a:p>
          <a:p>
            <a:pPr marL="0" lvl="0" indent="0" algn="just" rtl="0">
              <a:spcBef>
                <a:spcPts val="0"/>
              </a:spcBef>
              <a:spcAft>
                <a:spcPts val="0"/>
              </a:spcAft>
              <a:buNone/>
            </a:pPr>
            <a:r>
              <a:rPr lang="hu" sz="1400" b="1"/>
              <a:t>6. Hálásak vagyunk Istennek az ifjúsági szövetség, az EMABISZ szolgálatáért, az újabb korosztályokért, amelyek gyülekezeteinkben felnőve egyre nagyobb terheket vállalnak a lelki munkában. 2023 decemberében immár másodjára került sor Nagyváradon az EMABISZ által szervezett koncert-sorozatra, amelyen több ezer ember dicsőíthette Istent a színvonalas ének-zenei szolgálatokért, és hallhatta az evangéliumot. Hála az Úrnak, hogy ezek a rendezvények minden szempontból jótékony hatással voltak mind a zenészekre, énekesekre, mind pedig a hallgatókra. Az EMABISZ január 20 óta új vezetőséggel szolgál az ifjúság felé. Imádkozzunk, hogy az Úr adjon áldást munkájukra!</a:t>
            </a:r>
            <a:endParaRPr sz="1400" b="1"/>
          </a:p>
          <a:p>
            <a:pPr marL="0" lvl="0" indent="0" algn="just" rtl="0">
              <a:spcBef>
                <a:spcPts val="0"/>
              </a:spcBef>
              <a:spcAft>
                <a:spcPts val="0"/>
              </a:spcAft>
              <a:buNone/>
            </a:pPr>
            <a:endParaRPr sz="1600" b="1"/>
          </a:p>
          <a:p>
            <a:pPr marL="0" lvl="0" indent="0" algn="just" rtl="0">
              <a:lnSpc>
                <a:spcPct val="115000"/>
              </a:lnSpc>
              <a:spcBef>
                <a:spcPts val="0"/>
              </a:spcBef>
              <a:spcAft>
                <a:spcPts val="0"/>
              </a:spcAft>
              <a:buSzPts val="1800"/>
              <a:buNone/>
            </a:pPr>
            <a:endParaRPr sz="1600" b="1"/>
          </a:p>
          <a:p>
            <a:pPr marL="0" lvl="0" indent="0" algn="l" rtl="0">
              <a:lnSpc>
                <a:spcPct val="115000"/>
              </a:lnSpc>
              <a:spcBef>
                <a:spcPts val="0"/>
              </a:spcBef>
              <a:spcAft>
                <a:spcPts val="0"/>
              </a:spcAft>
              <a:buSzPts val="1800"/>
              <a:buNone/>
            </a:pPr>
            <a:endParaRPr sz="1600" b="1"/>
          </a:p>
          <a:p>
            <a:pPr marL="0" lvl="0" indent="0" algn="just" rtl="0">
              <a:lnSpc>
                <a:spcPct val="115000"/>
              </a:lnSpc>
              <a:spcBef>
                <a:spcPts val="0"/>
              </a:spcBef>
              <a:spcAft>
                <a:spcPts val="0"/>
              </a:spcAft>
              <a:buSzPts val="1800"/>
              <a:buNone/>
            </a:pPr>
            <a:r>
              <a:rPr lang="hu" sz="1600" b="1"/>
              <a:t>8. </a:t>
            </a:r>
            <a:endParaRPr sz="1600" b="1"/>
          </a:p>
          <a:p>
            <a:pPr marL="0" lvl="0" indent="0" algn="just" rtl="0">
              <a:lnSpc>
                <a:spcPct val="115000"/>
              </a:lnSpc>
              <a:spcBef>
                <a:spcPts val="0"/>
              </a:spcBef>
              <a:spcAft>
                <a:spcPts val="0"/>
              </a:spcAft>
              <a:buSzPts val="1800"/>
              <a:buNone/>
            </a:pPr>
            <a:endParaRPr sz="1300" b="1"/>
          </a:p>
          <a:p>
            <a:pPr marL="0" lvl="0" indent="0" algn="just" rtl="0">
              <a:lnSpc>
                <a:spcPct val="115000"/>
              </a:lnSpc>
              <a:spcBef>
                <a:spcPts val="0"/>
              </a:spcBef>
              <a:spcAft>
                <a:spcPts val="0"/>
              </a:spcAft>
              <a:buSzPts val="1800"/>
              <a:buNone/>
            </a:pPr>
            <a:endParaRPr sz="1300" b="1"/>
          </a:p>
          <a:p>
            <a:pPr marL="0" lvl="0" indent="0" algn="just" rtl="0">
              <a:lnSpc>
                <a:spcPct val="115000"/>
              </a:lnSpc>
              <a:spcBef>
                <a:spcPts val="0"/>
              </a:spcBef>
              <a:spcAft>
                <a:spcPts val="0"/>
              </a:spcAft>
              <a:buSzPts val="1800"/>
              <a:buNone/>
            </a:pPr>
            <a:endParaRPr sz="1300" b="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2b497cb0d67_0_6"/>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3600"/>
              <a:buFont typeface="Arial"/>
              <a:buNone/>
            </a:pPr>
            <a:r>
              <a:rPr lang="hu"/>
              <a:t>Erdély</a:t>
            </a:r>
            <a:endParaRPr/>
          </a:p>
        </p:txBody>
      </p:sp>
      <p:sp>
        <p:nvSpPr>
          <p:cNvPr id="236" name="Google Shape;236;g2b497cb0d67_0_6"/>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hu" sz="1600" b="1"/>
              <a:t>7. Hálásak vagyunk Istennek a TELEK-találkozókért, amik keretén belül a magyarországi és az erdélyi – leginkább határmenti – lelkipásztorok és lelkimunkások évente két hétvégét (egyet Erdélyben, egyet Magyarországon) töltenek együtt. A testvéri közösség ápolása mellett ilyenkor a gyülekezetekben való szolgálatokra is sor kerül, sok-sok lelki áldással, tanulsággal. Imádkozzunk, hogy az Úr továbbra is áldja meg ezt az együttmunkálkodást!</a:t>
            </a:r>
            <a:endParaRPr sz="1600" b="1"/>
          </a:p>
          <a:p>
            <a:pPr marL="0" lvl="0" indent="0" algn="just" rtl="0">
              <a:spcBef>
                <a:spcPts val="0"/>
              </a:spcBef>
              <a:spcAft>
                <a:spcPts val="0"/>
              </a:spcAft>
              <a:buNone/>
            </a:pPr>
            <a:endParaRPr sz="1600" b="1"/>
          </a:p>
          <a:p>
            <a:pPr marL="0" lvl="0" indent="0" algn="just" rtl="0">
              <a:spcBef>
                <a:spcPts val="0"/>
              </a:spcBef>
              <a:spcAft>
                <a:spcPts val="0"/>
              </a:spcAft>
              <a:buNone/>
            </a:pPr>
            <a:r>
              <a:rPr lang="hu" sz="1600" b="1"/>
              <a:t>8. Hálásak vagyunk Istennek, hogy Szilágyballán felépülhetett a Cserepka János Oktatási Központ. A megnyitóra a tervek szerint május 18-án kerül majd sor. Imádkozzunk, hogy az épület betöltse rendeltetését az Úr dicsőségére, népének javára!</a:t>
            </a:r>
            <a:endParaRPr sz="1600" b="1"/>
          </a:p>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2b497cb0d67_0_12"/>
          <p:cNvSpPr txBox="1">
            <a:spLocks noGrp="1"/>
          </p:cNvSpPr>
          <p:nvPr>
            <p:ph type="body" idx="1"/>
          </p:nvPr>
        </p:nvSpPr>
        <p:spPr>
          <a:xfrm>
            <a:off x="311700" y="1266325"/>
            <a:ext cx="8520600" cy="3302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hu" sz="1600" b="1"/>
              <a:t>9. Hálásak vagyunk Istennek a Vasárnapi Iskolai Szövetség szolgálatáért a gyermekek evangélizálásának, nevelésének és a vasárnapi iskolai tanítók képzésének területén. A Kárpát-medence egyetlen magyarnyelvű, evangéliumi gyermeklapját, a Harmarcseppeket is ők adják ki. Tervben van a lap népszerűsítése és terjesztése a baptista közösség keretein kívül is. Március 4-e óta az EBAVISZ élén is új vezetőség áll (dr. Balla Annamária elnök, Bereczki Klára titkár, Fűrészes-Szálasi Rudolf, János Rebeka, Zsemlye Loretta, Nyilas Erika tagok, Kelemen Krisztina a Harmatcseppek főszerkesztője). Imádkozzunk, hogy az Úr áldja meg az új vezetőket, és tegye hatékonnyá munkájukat a gyermekek és a tanítók között! </a:t>
            </a:r>
            <a:endParaRPr sz="1600" b="1"/>
          </a:p>
        </p:txBody>
      </p:sp>
      <p:sp>
        <p:nvSpPr>
          <p:cNvPr id="242" name="Google Shape;242;g2b497cb0d67_0_12"/>
          <p:cNvSpPr txBox="1">
            <a:spLocks noGrp="1"/>
          </p:cNvSpPr>
          <p:nvPr>
            <p:ph type="title"/>
          </p:nvPr>
        </p:nvSpPr>
        <p:spPr>
          <a:xfrm>
            <a:off x="311700" y="445025"/>
            <a:ext cx="8520600" cy="70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hu"/>
              <a:t>Erdély</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23"/>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Erdély</a:t>
            </a:r>
            <a:endParaRPr/>
          </a:p>
        </p:txBody>
      </p:sp>
      <p:sp>
        <p:nvSpPr>
          <p:cNvPr id="248" name="Google Shape;248;p23"/>
          <p:cNvSpPr txBox="1">
            <a:spLocks noGrp="1"/>
          </p:cNvSpPr>
          <p:nvPr>
            <p:ph type="body" idx="1"/>
          </p:nvPr>
        </p:nvSpPr>
        <p:spPr>
          <a:xfrm>
            <a:off x="152400" y="3562150"/>
            <a:ext cx="3185700" cy="301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hu" sz="1200" b="1" dirty="0"/>
              <a:t>EMABISZ-koncert, Nagyvárad</a:t>
            </a:r>
            <a:endParaRPr sz="1200" b="1" dirty="0"/>
          </a:p>
        </p:txBody>
      </p:sp>
      <p:sp>
        <p:nvSpPr>
          <p:cNvPr id="249" name="Google Shape;249;p23"/>
          <p:cNvSpPr txBox="1"/>
          <p:nvPr/>
        </p:nvSpPr>
        <p:spPr>
          <a:xfrm>
            <a:off x="3580750" y="3562150"/>
            <a:ext cx="4095000" cy="369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hu" sz="1200" b="1" dirty="0">
                <a:solidFill>
                  <a:schemeClr val="dk2"/>
                </a:solidFill>
                <a:latin typeface="Open Sans"/>
                <a:ea typeface="Open Sans"/>
                <a:cs typeface="Open Sans"/>
                <a:sym typeface="Open Sans"/>
              </a:rPr>
              <a:t>E</a:t>
            </a:r>
            <a:r>
              <a:rPr lang="hu" sz="1200" b="1" i="0" u="none" strike="noStrike" cap="none" dirty="0">
                <a:solidFill>
                  <a:schemeClr val="dk2"/>
                </a:solidFill>
                <a:latin typeface="Open Sans"/>
                <a:ea typeface="Open Sans"/>
                <a:cs typeface="Open Sans"/>
                <a:sym typeface="Open Sans"/>
              </a:rPr>
              <a:t>MABISZ</a:t>
            </a:r>
            <a:r>
              <a:rPr lang="hu" sz="1200" b="1" dirty="0">
                <a:solidFill>
                  <a:schemeClr val="dk2"/>
                </a:solidFill>
                <a:latin typeface="Open Sans"/>
                <a:ea typeface="Open Sans"/>
                <a:cs typeface="Open Sans"/>
                <a:sym typeface="Open Sans"/>
              </a:rPr>
              <a:t>-koncert, Nagyvárad</a:t>
            </a:r>
            <a:r>
              <a:rPr lang="hu" sz="1200" b="1" i="0" u="none" strike="noStrike" cap="none" dirty="0">
                <a:solidFill>
                  <a:schemeClr val="dk2"/>
                </a:solidFill>
                <a:latin typeface="Open Sans"/>
                <a:ea typeface="Open Sans"/>
                <a:cs typeface="Open Sans"/>
                <a:sym typeface="Open Sans"/>
              </a:rPr>
              <a:t> </a:t>
            </a:r>
            <a:endParaRPr sz="1400" b="0" i="0" u="none" strike="noStrike" cap="none" dirty="0">
              <a:solidFill>
                <a:schemeClr val="dk2"/>
              </a:solidFill>
              <a:latin typeface="Open Sans"/>
              <a:ea typeface="Open Sans"/>
              <a:cs typeface="Open Sans"/>
              <a:sym typeface="Open Sans"/>
            </a:endParaRPr>
          </a:p>
        </p:txBody>
      </p:sp>
      <p:pic>
        <p:nvPicPr>
          <p:cNvPr id="250" name="Google Shape;250;p23"/>
          <p:cNvPicPr preferRelativeResize="0"/>
          <p:nvPr/>
        </p:nvPicPr>
        <p:blipFill>
          <a:blip r:embed="rId3">
            <a:alphaModFix/>
          </a:blip>
          <a:stretch>
            <a:fillRect/>
          </a:stretch>
        </p:blipFill>
        <p:spPr>
          <a:xfrm>
            <a:off x="152400" y="1304825"/>
            <a:ext cx="3210541" cy="2104924"/>
          </a:xfrm>
          <a:prstGeom prst="rect">
            <a:avLst/>
          </a:prstGeom>
          <a:noFill/>
          <a:ln>
            <a:noFill/>
          </a:ln>
        </p:spPr>
      </p:pic>
      <p:pic>
        <p:nvPicPr>
          <p:cNvPr id="251" name="Google Shape;251;p23"/>
          <p:cNvPicPr preferRelativeResize="0"/>
          <p:nvPr/>
        </p:nvPicPr>
        <p:blipFill>
          <a:blip r:embed="rId4">
            <a:alphaModFix/>
          </a:blip>
          <a:stretch>
            <a:fillRect/>
          </a:stretch>
        </p:blipFill>
        <p:spPr>
          <a:xfrm>
            <a:off x="3515355" y="234800"/>
            <a:ext cx="4936975" cy="31749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4"/>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Erdély</a:t>
            </a:r>
            <a:endParaRPr/>
          </a:p>
        </p:txBody>
      </p:sp>
      <p:sp>
        <p:nvSpPr>
          <p:cNvPr id="257" name="Google Shape;257;p24"/>
          <p:cNvSpPr txBox="1">
            <a:spLocks noGrp="1"/>
          </p:cNvSpPr>
          <p:nvPr>
            <p:ph type="body" idx="1"/>
          </p:nvPr>
        </p:nvSpPr>
        <p:spPr>
          <a:xfrm>
            <a:off x="152400" y="4005950"/>
            <a:ext cx="4677600" cy="761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hu" sz="1200" b="1"/>
              <a:t>Az épülő Sólyomkővári Tábor</a:t>
            </a:r>
            <a:endParaRPr sz="1200" b="1"/>
          </a:p>
        </p:txBody>
      </p:sp>
      <p:sp>
        <p:nvSpPr>
          <p:cNvPr id="258" name="Google Shape;258;p24"/>
          <p:cNvSpPr txBox="1"/>
          <p:nvPr/>
        </p:nvSpPr>
        <p:spPr>
          <a:xfrm>
            <a:off x="4991050" y="4007025"/>
            <a:ext cx="3823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hu" sz="1200" b="1">
                <a:solidFill>
                  <a:schemeClr val="dk2"/>
                </a:solidFill>
                <a:latin typeface="Open Sans"/>
                <a:ea typeface="Open Sans"/>
                <a:cs typeface="Open Sans"/>
                <a:sym typeface="Open Sans"/>
              </a:rPr>
              <a:t>Az épülő Cserepka János Oktatási Központ Szilágyballán</a:t>
            </a:r>
            <a:endParaRPr sz="1200" b="1">
              <a:solidFill>
                <a:schemeClr val="dk2"/>
              </a:solidFill>
              <a:latin typeface="Open Sans"/>
              <a:ea typeface="Open Sans"/>
              <a:cs typeface="Open Sans"/>
              <a:sym typeface="Open Sans"/>
            </a:endParaRPr>
          </a:p>
        </p:txBody>
      </p:sp>
      <p:pic>
        <p:nvPicPr>
          <p:cNvPr id="259" name="Google Shape;259;p24"/>
          <p:cNvPicPr preferRelativeResize="0"/>
          <p:nvPr/>
        </p:nvPicPr>
        <p:blipFill>
          <a:blip r:embed="rId3">
            <a:alphaModFix/>
          </a:blip>
          <a:stretch>
            <a:fillRect/>
          </a:stretch>
        </p:blipFill>
        <p:spPr>
          <a:xfrm>
            <a:off x="152400" y="1304825"/>
            <a:ext cx="3887450" cy="2548725"/>
          </a:xfrm>
          <a:prstGeom prst="rect">
            <a:avLst/>
          </a:prstGeom>
          <a:noFill/>
          <a:ln>
            <a:noFill/>
          </a:ln>
        </p:spPr>
      </p:pic>
      <p:pic>
        <p:nvPicPr>
          <p:cNvPr id="260" name="Google Shape;260;p24"/>
          <p:cNvPicPr preferRelativeResize="0"/>
          <p:nvPr/>
        </p:nvPicPr>
        <p:blipFill>
          <a:blip r:embed="rId4">
            <a:alphaModFix/>
          </a:blip>
          <a:stretch>
            <a:fillRect/>
          </a:stretch>
        </p:blipFill>
        <p:spPr>
          <a:xfrm>
            <a:off x="4192250" y="1304825"/>
            <a:ext cx="4799349" cy="249850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5"/>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Erdély</a:t>
            </a:r>
            <a:endParaRPr/>
          </a:p>
        </p:txBody>
      </p:sp>
      <p:sp>
        <p:nvSpPr>
          <p:cNvPr id="266" name="Google Shape;266;p25"/>
          <p:cNvSpPr txBox="1">
            <a:spLocks noGrp="1"/>
          </p:cNvSpPr>
          <p:nvPr>
            <p:ph type="body" idx="1"/>
          </p:nvPr>
        </p:nvSpPr>
        <p:spPr>
          <a:xfrm>
            <a:off x="1245973" y="4160084"/>
            <a:ext cx="3665838" cy="399559"/>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800"/>
              <a:buNone/>
            </a:pPr>
            <a:r>
              <a:rPr lang="hu-HU" sz="1400" b="1" dirty="0"/>
              <a:t>Hálaadó nap a Sólyomkővári Táborban</a:t>
            </a:r>
            <a:endParaRPr sz="1400" b="1" dirty="0"/>
          </a:p>
        </p:txBody>
      </p:sp>
      <p:pic>
        <p:nvPicPr>
          <p:cNvPr id="267" name="Google Shape;267;p25"/>
          <p:cNvPicPr preferRelativeResize="0"/>
          <p:nvPr/>
        </p:nvPicPr>
        <p:blipFill>
          <a:blip r:embed="rId3">
            <a:alphaModFix/>
          </a:blip>
          <a:stretch>
            <a:fillRect/>
          </a:stretch>
        </p:blipFill>
        <p:spPr>
          <a:xfrm>
            <a:off x="152400" y="1304825"/>
            <a:ext cx="5666203" cy="2777000"/>
          </a:xfrm>
          <a:prstGeom prst="rect">
            <a:avLst/>
          </a:prstGeom>
          <a:noFill/>
          <a:ln>
            <a:noFill/>
          </a:ln>
        </p:spPr>
      </p:pic>
      <p:pic>
        <p:nvPicPr>
          <p:cNvPr id="268" name="Google Shape;268;p25"/>
          <p:cNvPicPr preferRelativeResize="0"/>
          <p:nvPr/>
        </p:nvPicPr>
        <p:blipFill>
          <a:blip r:embed="rId4">
            <a:alphaModFix/>
          </a:blip>
          <a:stretch>
            <a:fillRect/>
          </a:stretch>
        </p:blipFill>
        <p:spPr>
          <a:xfrm>
            <a:off x="5971003" y="1304825"/>
            <a:ext cx="3020596" cy="2011232"/>
          </a:xfrm>
          <a:prstGeom prst="rect">
            <a:avLst/>
          </a:prstGeom>
          <a:noFill/>
          <a:ln>
            <a:noFill/>
          </a:ln>
        </p:spPr>
      </p:pic>
      <p:sp>
        <p:nvSpPr>
          <p:cNvPr id="2" name="Google Shape;266;p25">
            <a:extLst>
              <a:ext uri="{FF2B5EF4-FFF2-40B4-BE49-F238E27FC236}">
                <a16:creationId xmlns:a16="http://schemas.microsoft.com/office/drawing/2014/main" id="{13A0B986-A982-8772-05DC-6E07B7151956}"/>
              </a:ext>
            </a:extLst>
          </p:cNvPr>
          <p:cNvSpPr txBox="1">
            <a:spLocks/>
          </p:cNvSpPr>
          <p:nvPr/>
        </p:nvSpPr>
        <p:spPr>
          <a:xfrm>
            <a:off x="6032471" y="3452684"/>
            <a:ext cx="2897659" cy="707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Open Sans"/>
              <a:buChar char="●"/>
              <a:defRPr sz="1800" b="0" i="0" u="none" strike="noStrike" cap="none">
                <a:solidFill>
                  <a:schemeClr val="dk2"/>
                </a:solidFill>
                <a:latin typeface="Open Sans"/>
                <a:ea typeface="Open Sans"/>
                <a:cs typeface="Open Sans"/>
                <a:sym typeface="Open Sans"/>
              </a:defRPr>
            </a:lvl1pPr>
            <a:lvl2pPr marL="914400" marR="0" lvl="1"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2pPr>
            <a:lvl3pPr marL="1371600" marR="0" lvl="2"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3pPr>
            <a:lvl4pPr marL="1828800" marR="0" lvl="3"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4pPr>
            <a:lvl5pPr marL="2286000" marR="0" lvl="4"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5pPr>
            <a:lvl6pPr marL="2743200" marR="0" lvl="5"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6pPr>
            <a:lvl7pPr marL="3200400" marR="0" lvl="6"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7pPr>
            <a:lvl8pPr marL="3657600" marR="0" lvl="7" indent="-317500" algn="l" rtl="0">
              <a:lnSpc>
                <a:spcPct val="115000"/>
              </a:lnSpc>
              <a:spcBef>
                <a:spcPts val="1600"/>
              </a:spcBef>
              <a:spcAft>
                <a:spcPts val="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8pPr>
            <a:lvl9pPr marL="4114800" marR="0" lvl="8" indent="-317500" algn="l" rtl="0">
              <a:lnSpc>
                <a:spcPct val="115000"/>
              </a:lnSpc>
              <a:spcBef>
                <a:spcPts val="1600"/>
              </a:spcBef>
              <a:spcAft>
                <a:spcPts val="1600"/>
              </a:spcAft>
              <a:buClr>
                <a:schemeClr val="dk2"/>
              </a:buClr>
              <a:buSzPts val="1400"/>
              <a:buFont typeface="Open Sans"/>
              <a:buChar char="■"/>
              <a:defRPr sz="1400" b="0" i="0" u="none" strike="noStrike" cap="none">
                <a:solidFill>
                  <a:schemeClr val="dk2"/>
                </a:solidFill>
                <a:latin typeface="Open Sans"/>
                <a:ea typeface="Open Sans"/>
                <a:cs typeface="Open Sans"/>
                <a:sym typeface="Open Sans"/>
              </a:defRPr>
            </a:lvl9pPr>
          </a:lstStyle>
          <a:p>
            <a:pPr marL="0" indent="0" algn="ctr">
              <a:lnSpc>
                <a:spcPct val="100000"/>
              </a:lnSpc>
              <a:buFont typeface="Open Sans"/>
              <a:buNone/>
            </a:pPr>
            <a:r>
              <a:rPr lang="hu-HU" sz="1400" b="1" dirty="0"/>
              <a:t>Lelkipásztorok konferenciája Kolozsváron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3"/>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r>
              <a:rPr lang="hu" sz="2000" b="1"/>
              <a:t>Hálaadás:</a:t>
            </a:r>
            <a:endParaRPr sz="2000" b="1"/>
          </a:p>
          <a:p>
            <a:pPr marL="0" lvl="0" indent="0" algn="just" rtl="0">
              <a:lnSpc>
                <a:spcPct val="115000"/>
              </a:lnSpc>
              <a:spcBef>
                <a:spcPts val="1200"/>
              </a:spcBef>
              <a:spcAft>
                <a:spcPts val="0"/>
              </a:spcAft>
              <a:buSzPts val="1800"/>
              <a:buNone/>
            </a:pPr>
            <a:r>
              <a:rPr lang="hu" sz="1600"/>
              <a:t>Két </a:t>
            </a:r>
            <a:r>
              <a:rPr lang="hu" sz="1600" b="1"/>
              <a:t>új gyülekezet alakult</a:t>
            </a:r>
            <a:r>
              <a:rPr lang="hu" sz="1600"/>
              <a:t>! A Szőlőtő Baptista Gyülekezet Kecskeméten és a BP18 gyülekezetplántálás Pestszentimrén. Továbbra is kiemelten fontos célunk az új gyülekezetek alakulása.</a:t>
            </a:r>
            <a:endParaRPr sz="1600"/>
          </a:p>
          <a:p>
            <a:pPr marL="0" lvl="0" indent="0" algn="just" rtl="0">
              <a:lnSpc>
                <a:spcPct val="115000"/>
              </a:lnSpc>
              <a:spcBef>
                <a:spcPts val="1200"/>
              </a:spcBef>
              <a:spcAft>
                <a:spcPts val="0"/>
              </a:spcAft>
              <a:buSzPts val="1800"/>
              <a:buNone/>
            </a:pPr>
            <a:r>
              <a:rPr lang="hu" sz="1600" b="1"/>
              <a:t>Öt új lelkipásztort és egy evangélistát avattunk fel és állítottunk szolgálatba!</a:t>
            </a:r>
            <a:r>
              <a:rPr lang="hu" sz="1600"/>
              <a:t> Hálásak vagyunk az új szolgatársakért! </a:t>
            </a:r>
            <a:endParaRPr sz="1600"/>
          </a:p>
          <a:p>
            <a:pPr marL="0" lvl="0" indent="0" algn="just" rtl="0">
              <a:lnSpc>
                <a:spcPct val="115000"/>
              </a:lnSpc>
              <a:spcBef>
                <a:spcPts val="1200"/>
              </a:spcBef>
              <a:spcAft>
                <a:spcPts val="1200"/>
              </a:spcAft>
              <a:buSzPts val="1800"/>
              <a:buNone/>
            </a:pPr>
            <a:r>
              <a:rPr lang="hu" sz="1600" b="1"/>
              <a:t>17 lelkipásztor szakos hallgató tanul a Baptista Teológiai Akadémián</a:t>
            </a:r>
            <a:r>
              <a:rPr lang="hu" sz="1600"/>
              <a:t>, hálásak vagyunk, hogy Isten új pásztorokat hív el a szolgálatba. </a:t>
            </a:r>
            <a:endParaRPr sz="1600"/>
          </a:p>
        </p:txBody>
      </p:sp>
      <p:sp>
        <p:nvSpPr>
          <p:cNvPr id="84" name="Google Shape;84;p3"/>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Magyarország - imatémák</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6"/>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Vajdaság</a:t>
            </a:r>
            <a:endParaRPr/>
          </a:p>
        </p:txBody>
      </p:sp>
      <p:sp>
        <p:nvSpPr>
          <p:cNvPr id="274" name="Google Shape;274;p26"/>
          <p:cNvSpPr txBox="1">
            <a:spLocks noGrp="1"/>
          </p:cNvSpPr>
          <p:nvPr>
            <p:ph type="body" idx="1"/>
          </p:nvPr>
        </p:nvSpPr>
        <p:spPr>
          <a:xfrm>
            <a:off x="311700" y="1152425"/>
            <a:ext cx="8520600" cy="33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hu" sz="1600" b="1"/>
              <a:t>Fordítsd jóra sorsunkat, URam, a délvidéki kiszáradt patakmedrekhez hasonlóan! Akik könnyezve vetettek, ujjongva arassanak! Aki sírva indul, mikor vetőmagját viszi, ujjongva érkezzék, ha kévéit hozza!</a:t>
            </a:r>
            <a:endParaRPr sz="1600" b="1"/>
          </a:p>
          <a:p>
            <a:pPr marL="0" lvl="0" indent="0" algn="ctr" rtl="0">
              <a:spcBef>
                <a:spcPts val="0"/>
              </a:spcBef>
              <a:spcAft>
                <a:spcPts val="0"/>
              </a:spcAft>
              <a:buNone/>
            </a:pPr>
            <a:r>
              <a:rPr lang="hu" sz="1600" b="1"/>
              <a:t> Zsolt 126, 4-6</a:t>
            </a:r>
            <a:endParaRPr sz="1600" b="1"/>
          </a:p>
          <a:p>
            <a:pPr marL="0" lvl="0" indent="0" algn="just" rtl="0">
              <a:lnSpc>
                <a:spcPct val="115000"/>
              </a:lnSpc>
              <a:spcBef>
                <a:spcPts val="0"/>
              </a:spcBef>
              <a:spcAft>
                <a:spcPts val="0"/>
              </a:spcAft>
              <a:buSzPts val="1800"/>
              <a:buNone/>
            </a:pPr>
            <a:endParaRPr sz="1400" b="1"/>
          </a:p>
          <a:p>
            <a:pPr marL="0" lvl="0" indent="0" algn="just" rtl="0">
              <a:lnSpc>
                <a:spcPct val="115000"/>
              </a:lnSpc>
              <a:spcBef>
                <a:spcPts val="0"/>
              </a:spcBef>
              <a:spcAft>
                <a:spcPts val="0"/>
              </a:spcAft>
              <a:buSzPts val="1800"/>
              <a:buNone/>
            </a:pPr>
            <a:r>
              <a:rPr lang="hu" sz="1400" b="1"/>
              <a:t>Izrael déli részén található Negev sivatagban lévő patakok kiszáradtak a nyári hőségben, minden kiégett. Az élet jelei megszűnni látszanak. Vannak bizonyos élőlények, melyek túlélésre rendezkednek be, megpróbálják átvészelni az ilyen időszakot, de aztán megjön a korai és kései eső, és mindent megváltoztat. A fenti zsoltárban a zarándokok azt kérték az Úrtól, hogy sorsukat, életüket, amely a kiszáradt patakmederhez volt hasonló, az Úr változtassa virágzóvá és gyümölcsözővé, mint ahogy az áldást hozó eső gyönyörű zölddé festi a sivár, szürke tájat.  A mi kérésünk is ez, és akár könnyezve és sírva vetjük is az ige magvait, mégis részesülhessünk,  az aratók örömében! Hálásak vagyunk, hogy itt a délvidéken, tapasztalhatjuk az Úr jelenlétét és megtartó kegyelmét!</a:t>
            </a:r>
            <a:endParaRPr sz="1400" b="1"/>
          </a:p>
          <a:p>
            <a:pPr marL="0" lvl="0" indent="0" algn="just" rtl="0">
              <a:lnSpc>
                <a:spcPct val="115000"/>
              </a:lnSpc>
              <a:spcBef>
                <a:spcPts val="0"/>
              </a:spcBef>
              <a:spcAft>
                <a:spcPts val="0"/>
              </a:spcAft>
              <a:buSzPts val="1800"/>
              <a:buNone/>
            </a:pPr>
            <a:endParaRPr sz="1400" b="1"/>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27"/>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Vajdaság</a:t>
            </a:r>
            <a:endParaRPr/>
          </a:p>
        </p:txBody>
      </p:sp>
      <p:sp>
        <p:nvSpPr>
          <p:cNvPr id="280" name="Google Shape;280;p27"/>
          <p:cNvSpPr txBox="1">
            <a:spLocks noGrp="1"/>
          </p:cNvSpPr>
          <p:nvPr>
            <p:ph type="body" idx="1"/>
          </p:nvPr>
        </p:nvSpPr>
        <p:spPr>
          <a:xfrm>
            <a:off x="311700" y="1152425"/>
            <a:ext cx="8520600" cy="33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hu" sz="1600" b="1"/>
              <a:t>Hálásak vagyunk: </a:t>
            </a:r>
            <a:endParaRPr sz="1600" b="1"/>
          </a:p>
          <a:p>
            <a:pPr marL="0" lvl="0" indent="0" algn="l" rtl="0">
              <a:spcBef>
                <a:spcPts val="0"/>
              </a:spcBef>
              <a:spcAft>
                <a:spcPts val="0"/>
              </a:spcAft>
              <a:buNone/>
            </a:pPr>
            <a:endParaRPr sz="600" b="1"/>
          </a:p>
          <a:p>
            <a:pPr marL="457200" lvl="0" indent="-323850" algn="l" rtl="0">
              <a:spcBef>
                <a:spcPts val="0"/>
              </a:spcBef>
              <a:spcAft>
                <a:spcPts val="0"/>
              </a:spcAft>
              <a:buSzPts val="1500"/>
              <a:buChar char="-"/>
            </a:pPr>
            <a:r>
              <a:rPr lang="hu" sz="1500" b="1"/>
              <a:t>Bemerítkezőkért</a:t>
            </a:r>
            <a:endParaRPr sz="1500" b="1"/>
          </a:p>
          <a:p>
            <a:pPr marL="457200" lvl="0" indent="-323850" algn="l" rtl="0">
              <a:spcBef>
                <a:spcPts val="0"/>
              </a:spcBef>
              <a:spcAft>
                <a:spcPts val="0"/>
              </a:spcAft>
              <a:buSzPts val="1500"/>
              <a:buChar char="-"/>
            </a:pPr>
            <a:r>
              <a:rPr lang="hu" sz="1500" b="1"/>
              <a:t>Fiatalokért, akik eltökéltek az Úr követésében és, hogy itt szeretnék szolgálni az Urat. </a:t>
            </a:r>
            <a:endParaRPr sz="1500" b="1"/>
          </a:p>
          <a:p>
            <a:pPr marL="457200" lvl="0" indent="-323850" algn="l" rtl="0">
              <a:spcBef>
                <a:spcPts val="0"/>
              </a:spcBef>
              <a:spcAft>
                <a:spcPts val="0"/>
              </a:spcAft>
              <a:buSzPts val="1500"/>
              <a:buChar char="-"/>
            </a:pPr>
            <a:r>
              <a:rPr lang="hu" sz="1500" b="1"/>
              <a:t>Gyerekek között végzett munkáért, a gyerek táborokért és a szolgálókért, akik ebben a szolgálatban hűségesen helyt állnak. </a:t>
            </a:r>
            <a:endParaRPr sz="1500" b="1"/>
          </a:p>
          <a:p>
            <a:pPr marL="457200" lvl="0" indent="-323850" algn="l" rtl="0">
              <a:spcBef>
                <a:spcPts val="0"/>
              </a:spcBef>
              <a:spcAft>
                <a:spcPts val="0"/>
              </a:spcAft>
              <a:buSzPts val="1500"/>
              <a:buChar char="-"/>
            </a:pPr>
            <a:r>
              <a:rPr lang="hu" sz="1500" b="1"/>
              <a:t>A Bibliaiskola tanulóiért és tanáraiért.</a:t>
            </a:r>
            <a:endParaRPr sz="1500" b="1"/>
          </a:p>
          <a:p>
            <a:pPr marL="457200" lvl="0" indent="-323850" algn="l" rtl="0">
              <a:spcBef>
                <a:spcPts val="0"/>
              </a:spcBef>
              <a:spcAft>
                <a:spcPts val="0"/>
              </a:spcAft>
              <a:buSzPts val="1500"/>
              <a:buChar char="-"/>
            </a:pPr>
            <a:r>
              <a:rPr lang="hu" sz="1500" b="1"/>
              <a:t>Bibliamúzeumért, melyet egyre többen láttak már.</a:t>
            </a:r>
            <a:endParaRPr sz="1500" b="1"/>
          </a:p>
          <a:p>
            <a:pPr marL="457200" lvl="0" indent="-323850" algn="l" rtl="0">
              <a:spcBef>
                <a:spcPts val="0"/>
              </a:spcBef>
              <a:spcAft>
                <a:spcPts val="0"/>
              </a:spcAft>
              <a:buSzPts val="1500"/>
              <a:buChar char="-"/>
            </a:pPr>
            <a:r>
              <a:rPr lang="hu" sz="1500" b="1"/>
              <a:t>Foltvarró csoportért áldott szolgálat a nők között</a:t>
            </a:r>
            <a:endParaRPr sz="1500" b="1"/>
          </a:p>
          <a:p>
            <a:pPr marL="457200" lvl="0" indent="-323850" algn="l" rtl="0">
              <a:spcBef>
                <a:spcPts val="0"/>
              </a:spcBef>
              <a:spcAft>
                <a:spcPts val="0"/>
              </a:spcAft>
              <a:buSzPts val="1500"/>
              <a:buChar char="-"/>
            </a:pPr>
            <a:r>
              <a:rPr lang="hu" sz="1500" b="1"/>
              <a:t>Barátkozókért, a bemerítkezésre készülőkért</a:t>
            </a:r>
            <a:endParaRPr sz="1500" b="1"/>
          </a:p>
          <a:p>
            <a:pPr marL="0" lvl="0" indent="0" algn="l" rtl="0">
              <a:spcBef>
                <a:spcPts val="0"/>
              </a:spcBef>
              <a:spcAft>
                <a:spcPts val="0"/>
              </a:spcAft>
              <a:buNone/>
            </a:pPr>
            <a:r>
              <a:rPr lang="hu" sz="1500" b="1"/>
              <a:t>    -    Bácskossuthfalván  jól működő felekezetközi női körökért</a:t>
            </a:r>
            <a:endParaRPr sz="1500" b="1"/>
          </a:p>
          <a:p>
            <a:pPr marL="0" lvl="0" indent="0" algn="l" rtl="0">
              <a:lnSpc>
                <a:spcPct val="115000"/>
              </a:lnSpc>
              <a:spcBef>
                <a:spcPts val="0"/>
              </a:spcBef>
              <a:spcAft>
                <a:spcPts val="0"/>
              </a:spcAft>
              <a:buSzPts val="1800"/>
              <a:buNone/>
            </a:pPr>
            <a:endParaRPr sz="1600" b="1"/>
          </a:p>
          <a:p>
            <a:pPr marL="0" lvl="0" indent="0" algn="l" rtl="0">
              <a:lnSpc>
                <a:spcPct val="115000"/>
              </a:lnSpc>
              <a:spcBef>
                <a:spcPts val="0"/>
              </a:spcBef>
              <a:spcAft>
                <a:spcPts val="0"/>
              </a:spcAft>
              <a:buSzPts val="1800"/>
              <a:buNone/>
            </a:pPr>
            <a:endParaRPr sz="1600" b="1"/>
          </a:p>
          <a:p>
            <a:pPr marL="0" lvl="0" indent="0" algn="l" rtl="0">
              <a:lnSpc>
                <a:spcPct val="115000"/>
              </a:lnSpc>
              <a:spcBef>
                <a:spcPts val="0"/>
              </a:spcBef>
              <a:spcAft>
                <a:spcPts val="0"/>
              </a:spcAft>
              <a:buSzPts val="1800"/>
              <a:buNone/>
            </a:pPr>
            <a:endParaRPr sz="1600" b="1"/>
          </a:p>
          <a:p>
            <a:pPr marL="0" lvl="0" indent="0" algn="ctr" rtl="0">
              <a:lnSpc>
                <a:spcPct val="115000"/>
              </a:lnSpc>
              <a:spcBef>
                <a:spcPts val="0"/>
              </a:spcBef>
              <a:spcAft>
                <a:spcPts val="0"/>
              </a:spcAft>
              <a:buSzPts val="1800"/>
              <a:buNone/>
            </a:pPr>
            <a:r>
              <a:rPr lang="hu" sz="1600" b="1"/>
              <a:t>Dicsőítés</a:t>
            </a:r>
            <a:endParaRPr sz="1600" b="1"/>
          </a:p>
          <a:p>
            <a:pPr marL="0" lvl="0" indent="0" algn="l" rtl="0">
              <a:lnSpc>
                <a:spcPct val="115000"/>
              </a:lnSpc>
              <a:spcBef>
                <a:spcPts val="0"/>
              </a:spcBef>
              <a:spcAft>
                <a:spcPts val="0"/>
              </a:spcAft>
              <a:buSzPts val="1800"/>
              <a:buNone/>
            </a:pPr>
            <a:r>
              <a:rPr lang="hu" sz="1400" b="1"/>
              <a:t>Dicsőitjük az Úrat, aki minden körülmények között kezében tartja a dolgokat, és mindent az Őt szeretők javára fordítja.  </a:t>
            </a:r>
            <a:endParaRPr sz="1400" b="1"/>
          </a:p>
          <a:p>
            <a:pPr marL="0" lvl="0" indent="0" algn="l" rtl="0">
              <a:lnSpc>
                <a:spcPct val="115000"/>
              </a:lnSpc>
              <a:spcBef>
                <a:spcPts val="0"/>
              </a:spcBef>
              <a:spcAft>
                <a:spcPts val="0"/>
              </a:spcAft>
              <a:buSzPts val="1800"/>
              <a:buNone/>
            </a:pPr>
            <a:r>
              <a:rPr lang="hu" sz="1400" b="1"/>
              <a:t>Dícsőítjük őt a megtartásért, és azért, mert még terve van velünk.</a:t>
            </a:r>
            <a:endParaRPr sz="2100" b="1"/>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2b497cb0d67_0_32"/>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Vajdaság</a:t>
            </a:r>
            <a:endParaRPr/>
          </a:p>
        </p:txBody>
      </p:sp>
      <p:sp>
        <p:nvSpPr>
          <p:cNvPr id="286" name="Google Shape;286;g2b497cb0d67_0_32"/>
          <p:cNvSpPr txBox="1">
            <a:spLocks noGrp="1"/>
          </p:cNvSpPr>
          <p:nvPr>
            <p:ph type="body" idx="1"/>
          </p:nvPr>
        </p:nvSpPr>
        <p:spPr>
          <a:xfrm>
            <a:off x="311700" y="1152425"/>
            <a:ext cx="8520600" cy="33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hu" sz="1500" b="1"/>
              <a:t>Kérjük az Urat:</a:t>
            </a:r>
            <a:br>
              <a:rPr lang="hu" sz="1500" b="1"/>
            </a:br>
            <a:endParaRPr sz="1300" b="1"/>
          </a:p>
          <a:p>
            <a:pPr marL="0" lvl="0" indent="0" algn="l" rtl="0">
              <a:spcBef>
                <a:spcPts val="0"/>
              </a:spcBef>
              <a:spcAft>
                <a:spcPts val="0"/>
              </a:spcAft>
              <a:buNone/>
            </a:pPr>
            <a:r>
              <a:rPr lang="hu" sz="1500" b="1"/>
              <a:t>- hogy adjon erőt és kitartást a magvetésben, még akkor is ha, az könnyezve, nehézségek közepette kell tennünk. Segítsen bennünket, hogy a nehézségeken túl láthassuk a betakarítás áldásat és átéljük annak örömét!</a:t>
            </a:r>
            <a:endParaRPr sz="1500" b="1"/>
          </a:p>
          <a:p>
            <a:pPr marL="0" lvl="0" indent="0" algn="l" rtl="0">
              <a:spcBef>
                <a:spcPts val="0"/>
              </a:spcBef>
              <a:spcAft>
                <a:spcPts val="0"/>
              </a:spcAft>
              <a:buNone/>
            </a:pPr>
            <a:endParaRPr sz="100" b="1"/>
          </a:p>
          <a:p>
            <a:pPr marL="0" lvl="0" indent="0" algn="l" rtl="0">
              <a:spcBef>
                <a:spcPts val="0"/>
              </a:spcBef>
              <a:spcAft>
                <a:spcPts val="0"/>
              </a:spcAft>
              <a:buNone/>
            </a:pPr>
            <a:r>
              <a:rPr lang="hu" sz="1500" b="1"/>
              <a:t>- hogy gyógyítsa meg betegeinket! Több testvér életében engedett meg az Úr nagyon súlyos betegséget.</a:t>
            </a:r>
            <a:endParaRPr sz="1500" b="1"/>
          </a:p>
          <a:p>
            <a:pPr marL="0" lvl="0" indent="0" algn="l" rtl="0">
              <a:spcBef>
                <a:spcPts val="0"/>
              </a:spcBef>
              <a:spcAft>
                <a:spcPts val="0"/>
              </a:spcAft>
              <a:buNone/>
            </a:pPr>
            <a:endParaRPr sz="100" b="1"/>
          </a:p>
          <a:p>
            <a:pPr marL="0" lvl="0" indent="0" algn="l" rtl="0">
              <a:spcBef>
                <a:spcPts val="0"/>
              </a:spcBef>
              <a:spcAft>
                <a:spcPts val="0"/>
              </a:spcAft>
              <a:buNone/>
            </a:pPr>
            <a:r>
              <a:rPr lang="hu" sz="1500" b="1"/>
              <a:t>- hogy a megfáradtakat, akik belefáradtak a szolgálatba vagy az élet gondjaiba, újítsa meg az Úr. </a:t>
            </a:r>
            <a:endParaRPr sz="1500" b="1"/>
          </a:p>
          <a:p>
            <a:pPr marL="0" lvl="0" indent="0" algn="l" rtl="0">
              <a:spcBef>
                <a:spcPts val="0"/>
              </a:spcBef>
              <a:spcAft>
                <a:spcPts val="0"/>
              </a:spcAft>
              <a:buNone/>
            </a:pPr>
            <a:endParaRPr sz="100" b="1"/>
          </a:p>
          <a:p>
            <a:pPr marL="0" lvl="0" indent="0" algn="l" rtl="0">
              <a:spcBef>
                <a:spcPts val="0"/>
              </a:spcBef>
              <a:spcAft>
                <a:spcPts val="0"/>
              </a:spcAft>
              <a:buNone/>
            </a:pPr>
            <a:r>
              <a:rPr lang="hu" sz="1500" b="1"/>
              <a:t>- hogy biztosítsa a folyamatos karitatív munkát, amit önerőből nem tudnánk végezni.</a:t>
            </a:r>
            <a:endParaRPr sz="1500" b="1"/>
          </a:p>
          <a:p>
            <a:pPr marL="0" lvl="0" indent="0" algn="l" rtl="0">
              <a:spcBef>
                <a:spcPts val="0"/>
              </a:spcBef>
              <a:spcAft>
                <a:spcPts val="0"/>
              </a:spcAft>
              <a:buNone/>
            </a:pPr>
            <a:endParaRPr sz="100" b="1"/>
          </a:p>
          <a:p>
            <a:pPr marL="0" lvl="0" indent="0" algn="l" rtl="0">
              <a:spcBef>
                <a:spcPts val="0"/>
              </a:spcBef>
              <a:spcAft>
                <a:spcPts val="0"/>
              </a:spcAft>
              <a:buNone/>
            </a:pPr>
            <a:r>
              <a:rPr lang="hu" sz="1500" b="1"/>
              <a:t>- hogy adjon elégséges erőt az egyre nagyobb válságokban való igaz megoldásokért.</a:t>
            </a:r>
            <a:endParaRPr sz="2100" b="1"/>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8"/>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Vajdaság</a:t>
            </a:r>
            <a:endParaRPr/>
          </a:p>
        </p:txBody>
      </p:sp>
      <p:sp>
        <p:nvSpPr>
          <p:cNvPr id="292" name="Google Shape;292;p28"/>
          <p:cNvSpPr txBox="1">
            <a:spLocks noGrp="1"/>
          </p:cNvSpPr>
          <p:nvPr>
            <p:ph type="body" idx="1"/>
          </p:nvPr>
        </p:nvSpPr>
        <p:spPr>
          <a:xfrm>
            <a:off x="441725" y="3825375"/>
            <a:ext cx="2104800" cy="91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hu" sz="1400" b="1"/>
              <a:t>Gyerekhét Csantavéren</a:t>
            </a:r>
            <a:endParaRPr sz="1400" b="1"/>
          </a:p>
        </p:txBody>
      </p:sp>
      <p:pic>
        <p:nvPicPr>
          <p:cNvPr id="293" name="Google Shape;293;p28"/>
          <p:cNvPicPr preferRelativeResize="0"/>
          <p:nvPr/>
        </p:nvPicPr>
        <p:blipFill>
          <a:blip r:embed="rId3">
            <a:alphaModFix/>
          </a:blip>
          <a:stretch>
            <a:fillRect/>
          </a:stretch>
        </p:blipFill>
        <p:spPr>
          <a:xfrm>
            <a:off x="2698925" y="445025"/>
            <a:ext cx="5728722" cy="429654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29"/>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Vajdaság</a:t>
            </a:r>
            <a:endParaRPr/>
          </a:p>
        </p:txBody>
      </p:sp>
      <p:pic>
        <p:nvPicPr>
          <p:cNvPr id="299" name="Google Shape;299;p29"/>
          <p:cNvPicPr preferRelativeResize="0"/>
          <p:nvPr/>
        </p:nvPicPr>
        <p:blipFill>
          <a:blip r:embed="rId3">
            <a:alphaModFix/>
          </a:blip>
          <a:stretch>
            <a:fillRect/>
          </a:stretch>
        </p:blipFill>
        <p:spPr>
          <a:xfrm>
            <a:off x="2939499" y="445025"/>
            <a:ext cx="5548923" cy="4161700"/>
          </a:xfrm>
          <a:prstGeom prst="rect">
            <a:avLst/>
          </a:prstGeom>
          <a:noFill/>
          <a:ln>
            <a:noFill/>
          </a:ln>
        </p:spPr>
      </p:pic>
      <p:sp>
        <p:nvSpPr>
          <p:cNvPr id="300" name="Google Shape;300;p29"/>
          <p:cNvSpPr txBox="1">
            <a:spLocks noGrp="1"/>
          </p:cNvSpPr>
          <p:nvPr>
            <p:ph type="body" idx="1"/>
          </p:nvPr>
        </p:nvSpPr>
        <p:spPr>
          <a:xfrm>
            <a:off x="441725" y="3825375"/>
            <a:ext cx="2104800" cy="91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hu" sz="1400" b="1"/>
              <a:t>Bemerítás</a:t>
            </a:r>
            <a:br>
              <a:rPr lang="hu" sz="1400" b="1"/>
            </a:br>
            <a:r>
              <a:rPr lang="hu" sz="1400" b="1"/>
              <a:t>Csantavéren</a:t>
            </a:r>
            <a:endParaRPr sz="1400"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2b497cb0d67_0_44"/>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Vajdaság</a:t>
            </a:r>
            <a:endParaRPr/>
          </a:p>
        </p:txBody>
      </p:sp>
      <p:sp>
        <p:nvSpPr>
          <p:cNvPr id="306" name="Google Shape;306;g2b497cb0d67_0_44"/>
          <p:cNvSpPr txBox="1">
            <a:spLocks noGrp="1"/>
          </p:cNvSpPr>
          <p:nvPr>
            <p:ph type="body" idx="1"/>
          </p:nvPr>
        </p:nvSpPr>
        <p:spPr>
          <a:xfrm>
            <a:off x="441725" y="3825375"/>
            <a:ext cx="2104800" cy="91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SzPts val="1800"/>
              <a:buNone/>
            </a:pPr>
            <a:r>
              <a:rPr lang="hu" sz="1400" b="1"/>
              <a:t>Bibliaiskola</a:t>
            </a:r>
            <a:br>
              <a:rPr lang="hu" sz="1400" b="1"/>
            </a:br>
            <a:r>
              <a:rPr lang="hu" sz="1400" b="1"/>
              <a:t>Csantavéren</a:t>
            </a:r>
            <a:endParaRPr sz="1400" b="1"/>
          </a:p>
        </p:txBody>
      </p:sp>
      <p:pic>
        <p:nvPicPr>
          <p:cNvPr id="307" name="Google Shape;307;g2b497cb0d67_0_44"/>
          <p:cNvPicPr preferRelativeResize="0"/>
          <p:nvPr/>
        </p:nvPicPr>
        <p:blipFill>
          <a:blip r:embed="rId3">
            <a:alphaModFix/>
          </a:blip>
          <a:stretch>
            <a:fillRect/>
          </a:stretch>
        </p:blipFill>
        <p:spPr>
          <a:xfrm>
            <a:off x="2706925" y="445025"/>
            <a:ext cx="5516626" cy="413747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0"/>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Felvidék</a:t>
            </a:r>
            <a:endParaRPr/>
          </a:p>
        </p:txBody>
      </p:sp>
      <p:sp>
        <p:nvSpPr>
          <p:cNvPr id="313" name="Google Shape;313;p30"/>
          <p:cNvSpPr txBox="1">
            <a:spLocks noGrp="1"/>
          </p:cNvSpPr>
          <p:nvPr>
            <p:ph type="body" idx="1"/>
          </p:nvPr>
        </p:nvSpPr>
        <p:spPr>
          <a:xfrm>
            <a:off x="311700" y="920400"/>
            <a:ext cx="8520600" cy="330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r>
              <a:rPr lang="hu" sz="2000" b="1"/>
              <a:t>Hála okok és imatémák: </a:t>
            </a:r>
            <a:endParaRPr sz="2000" b="1"/>
          </a:p>
          <a:p>
            <a:pPr marL="0" lvl="0" indent="0" algn="just" rtl="0">
              <a:spcBef>
                <a:spcPts val="1200"/>
              </a:spcBef>
              <a:spcAft>
                <a:spcPts val="0"/>
              </a:spcAft>
              <a:buNone/>
            </a:pPr>
            <a:r>
              <a:rPr lang="hu" sz="1600" b="1"/>
              <a:t>1. Hálásak vagyunk, hogy a misszió, ha lassan is, de halad, és vannak megtérők és bemerítkezők. Imádkozzunk az új tagjaink megerősödéséért, és a misszió további terjedéséért!</a:t>
            </a:r>
            <a:endParaRPr sz="1600" b="1"/>
          </a:p>
          <a:p>
            <a:pPr marL="0" lvl="0" indent="0" algn="just" rtl="0">
              <a:spcBef>
                <a:spcPts val="1200"/>
              </a:spcBef>
              <a:spcAft>
                <a:spcPts val="0"/>
              </a:spcAft>
              <a:buNone/>
            </a:pPr>
            <a:r>
              <a:rPr lang="hu" sz="1600" b="1"/>
              <a:t>2. Hálásak vagyunk, hogy sikerült nyáron gyermektábort szerveznünk, ami iránt kivülállók is érdeklődtek. Ennek is hála, hogy a vasárnapi iskola most újra elindulhatott. Imádkozzunk a tanítókért és a gyermekekért, hogy megismerhessék az Úr Jézust, mint Megváltójukat, és általuk a családjaik is!</a:t>
            </a:r>
            <a:endParaRPr sz="1600" b="1"/>
          </a:p>
          <a:p>
            <a:pPr marL="0" lvl="0" indent="0" algn="just" rtl="0">
              <a:lnSpc>
                <a:spcPct val="115000"/>
              </a:lnSpc>
              <a:spcBef>
                <a:spcPts val="1200"/>
              </a:spcBef>
              <a:spcAft>
                <a:spcPts val="0"/>
              </a:spcAft>
              <a:buSzPts val="1800"/>
              <a:buNone/>
            </a:pPr>
            <a:endParaRPr sz="1600" b="1"/>
          </a:p>
          <a:p>
            <a:pPr marL="0" lvl="0" indent="0" algn="just" rtl="0">
              <a:lnSpc>
                <a:spcPct val="115000"/>
              </a:lnSpc>
              <a:spcBef>
                <a:spcPts val="1200"/>
              </a:spcBef>
              <a:spcAft>
                <a:spcPts val="1200"/>
              </a:spcAft>
              <a:buSzPts val="1800"/>
              <a:buNone/>
            </a:pPr>
            <a:endParaRPr sz="1600"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31"/>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Felvidék</a:t>
            </a:r>
            <a:endParaRPr/>
          </a:p>
        </p:txBody>
      </p:sp>
      <p:sp>
        <p:nvSpPr>
          <p:cNvPr id="319" name="Google Shape;319;p31"/>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p>
            <a:pPr marL="0" lvl="0" indent="0" algn="just" rtl="0">
              <a:spcBef>
                <a:spcPts val="1200"/>
              </a:spcBef>
              <a:spcAft>
                <a:spcPts val="0"/>
              </a:spcAft>
              <a:buNone/>
            </a:pPr>
            <a:r>
              <a:rPr lang="hu" sz="1600" b="1"/>
              <a:t>3. Hálásak vagyunk a működő ifiért és fiataljainkért, akiken látható a fejlődés és a szolgálat iránti készség. Imádkozzunk, hogy meg tudják állni a helyüket ebben a mai világban, iskolában, a mindennapokban, hogy bátran képviseljék Krisztust a közösségeikben! Nagyon örülünk annak, hogy a fiataljaink nagyon szépen együtt munkálkodnak az újjászületett más felekezető fiatalokkal is a magyar misszió területén!</a:t>
            </a:r>
            <a:endParaRPr sz="1600" b="1"/>
          </a:p>
          <a:p>
            <a:pPr marL="0" lvl="0" indent="0" algn="just" rtl="0">
              <a:spcBef>
                <a:spcPts val="1200"/>
              </a:spcBef>
              <a:spcAft>
                <a:spcPts val="0"/>
              </a:spcAft>
              <a:buNone/>
            </a:pPr>
            <a:r>
              <a:rPr lang="hu" sz="1600" b="1"/>
              <a:t>4. Hálásak vagyunk,  hogy a szórványainkban is lassú, de szép fejlődést tapasztalunk. Imádkozzunk, hogy ezek a kis, elszigetelt közösségek továbbra is erősödjenek is fejlődjenek! Imádkozzunk lelkipásztorunkért és a szolgáló testvérekért akik nagy területen végzik ezt a munkát!</a:t>
            </a:r>
            <a:endParaRPr sz="1600" b="1"/>
          </a:p>
          <a:p>
            <a:pPr marL="0" lvl="0" indent="0" algn="just" rtl="0">
              <a:lnSpc>
                <a:spcPct val="115000"/>
              </a:lnSpc>
              <a:spcBef>
                <a:spcPts val="1200"/>
              </a:spcBef>
              <a:spcAft>
                <a:spcPts val="0"/>
              </a:spcAft>
              <a:buSzPts val="1800"/>
              <a:buNone/>
            </a:pPr>
            <a:endParaRPr sz="1400" b="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2b497cb0d67_0_53"/>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Felvidék</a:t>
            </a:r>
            <a:endParaRPr/>
          </a:p>
        </p:txBody>
      </p:sp>
      <p:sp>
        <p:nvSpPr>
          <p:cNvPr id="325" name="Google Shape;325;g2b497cb0d67_0_53"/>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p>
            <a:pPr marL="0" lvl="0" indent="0" algn="just" rtl="0">
              <a:spcBef>
                <a:spcPts val="1200"/>
              </a:spcBef>
              <a:spcAft>
                <a:spcPts val="0"/>
              </a:spcAft>
              <a:buNone/>
            </a:pPr>
            <a:r>
              <a:rPr lang="hu" sz="1600" b="1"/>
              <a:t>5. Hálásak vagyunk a komáromi kétnyelvű gyülekezetért, ami szintén szépen fejlődik és munkáldodik. Jelenleg lelkipásztor nélkül vannak, imádkozzunk, hogy az Úr rendelje ki a megfelelő munkást a gyülekezet vezetésére!</a:t>
            </a:r>
            <a:endParaRPr sz="1600" b="1"/>
          </a:p>
          <a:p>
            <a:pPr marL="0" lvl="0" indent="0" algn="just" rtl="0">
              <a:spcBef>
                <a:spcPts val="1200"/>
              </a:spcBef>
              <a:spcAft>
                <a:spcPts val="0"/>
              </a:spcAft>
              <a:buNone/>
            </a:pPr>
            <a:r>
              <a:rPr lang="hu" sz="1600" b="1"/>
              <a:t>6. Gyülekezetünkben sokan vannak idősek és betegek, akik egyre ritkábban tudnak eljönni az istentiszteletekre. Hordozzuk kitartóan imában őket, és imádkozzunk hogy az Úr pedig szaporítsa a gyülekezetet új üdvözülőkkel!</a:t>
            </a:r>
            <a:endParaRPr sz="1600" b="1"/>
          </a:p>
          <a:p>
            <a:pPr marL="0" lvl="0" indent="0" algn="just" rtl="0">
              <a:lnSpc>
                <a:spcPct val="115000"/>
              </a:lnSpc>
              <a:spcBef>
                <a:spcPts val="1200"/>
              </a:spcBef>
              <a:spcAft>
                <a:spcPts val="0"/>
              </a:spcAft>
              <a:buSzPts val="1800"/>
              <a:buNone/>
            </a:pPr>
            <a:endParaRPr sz="1400" b="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4"/>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1800"/>
              <a:buNone/>
            </a:pPr>
            <a:r>
              <a:rPr lang="hu" sz="2000" b="1"/>
              <a:t>Hálaadás:</a:t>
            </a:r>
            <a:endParaRPr sz="2000" b="1"/>
          </a:p>
          <a:p>
            <a:pPr marL="0" lvl="0" indent="0" algn="just" rtl="0">
              <a:lnSpc>
                <a:spcPct val="115000"/>
              </a:lnSpc>
              <a:spcBef>
                <a:spcPts val="1200"/>
              </a:spcBef>
              <a:spcAft>
                <a:spcPts val="0"/>
              </a:spcAft>
              <a:buSzPts val="1800"/>
              <a:buNone/>
            </a:pPr>
            <a:r>
              <a:rPr lang="hu" sz="1600" b="1"/>
              <a:t>A Baptista500 emlékévben </a:t>
            </a:r>
            <a:r>
              <a:rPr lang="hu" sz="1600"/>
              <a:t>tudományos, közösség építő és evangélizációs rendezvényeket tartottunk. </a:t>
            </a:r>
            <a:endParaRPr sz="1600"/>
          </a:p>
          <a:p>
            <a:pPr marL="0" lvl="0" indent="0" algn="just" rtl="0">
              <a:lnSpc>
                <a:spcPct val="115000"/>
              </a:lnSpc>
              <a:spcBef>
                <a:spcPts val="1200"/>
              </a:spcBef>
              <a:spcAft>
                <a:spcPts val="0"/>
              </a:spcAft>
              <a:buSzPts val="1800"/>
              <a:buNone/>
            </a:pPr>
            <a:r>
              <a:rPr lang="hu" sz="1600" b="1"/>
              <a:t>Különösen hálásak vagyunk a Tovább Jézussal! arénás evangélizáción megtérő több száz emberért! Dicsőség értük az Úrnak! </a:t>
            </a:r>
            <a:endParaRPr sz="1600" b="1"/>
          </a:p>
          <a:p>
            <a:pPr marL="0" lvl="0" indent="0" algn="just" rtl="0">
              <a:lnSpc>
                <a:spcPct val="115000"/>
              </a:lnSpc>
              <a:spcBef>
                <a:spcPts val="1200"/>
              </a:spcBef>
              <a:spcAft>
                <a:spcPts val="1200"/>
              </a:spcAft>
              <a:buSzPts val="1800"/>
              <a:buNone/>
            </a:pPr>
            <a:r>
              <a:rPr lang="hu" sz="1600" b="1"/>
              <a:t>Átadásra került az új baptista egyház központ, a Baptista Ház,</a:t>
            </a:r>
            <a:r>
              <a:rPr lang="hu" sz="1600"/>
              <a:t> amit ünnepélyes keretek között adtunk át nemzetközi és hazai vendégek részvételével. </a:t>
            </a:r>
            <a:endParaRPr sz="1500">
              <a:latin typeface="Open Sans Medium"/>
              <a:ea typeface="Open Sans Medium"/>
              <a:cs typeface="Open Sans Medium"/>
              <a:sym typeface="Open Sans Medium"/>
            </a:endParaRPr>
          </a:p>
        </p:txBody>
      </p:sp>
      <p:sp>
        <p:nvSpPr>
          <p:cNvPr id="90" name="Google Shape;90;p4"/>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Magyarország - imatémák</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5"/>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Magyarország - imatémák</a:t>
            </a:r>
            <a:endParaRPr/>
          </a:p>
        </p:txBody>
      </p:sp>
      <p:sp>
        <p:nvSpPr>
          <p:cNvPr id="96" name="Google Shape;96;p5"/>
          <p:cNvSpPr txBox="1">
            <a:spLocks noGrp="1"/>
          </p:cNvSpPr>
          <p:nvPr>
            <p:ph type="body" idx="1"/>
          </p:nvPr>
        </p:nvSpPr>
        <p:spPr>
          <a:xfrm>
            <a:off x="311700" y="1266325"/>
            <a:ext cx="8520600" cy="3302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r>
              <a:rPr lang="hu" sz="2000" b="1">
                <a:latin typeface="Arial"/>
                <a:ea typeface="Arial"/>
                <a:cs typeface="Arial"/>
                <a:sym typeface="Arial"/>
              </a:rPr>
              <a:t>Kérések:</a:t>
            </a:r>
            <a:endParaRPr sz="2000" b="1">
              <a:latin typeface="Arial"/>
              <a:ea typeface="Arial"/>
              <a:cs typeface="Arial"/>
              <a:sym typeface="Arial"/>
            </a:endParaRPr>
          </a:p>
          <a:p>
            <a:pPr marL="457200" lvl="0" indent="-330200" algn="just" rtl="0">
              <a:lnSpc>
                <a:spcPct val="115000"/>
              </a:lnSpc>
              <a:spcBef>
                <a:spcPts val="1200"/>
              </a:spcBef>
              <a:spcAft>
                <a:spcPts val="0"/>
              </a:spcAft>
              <a:buSzPts val="1600"/>
              <a:buFont typeface="Arial"/>
              <a:buChar char="-"/>
            </a:pPr>
            <a:r>
              <a:rPr lang="hu" sz="1600" b="1">
                <a:latin typeface="Arial"/>
                <a:ea typeface="Arial"/>
                <a:cs typeface="Arial"/>
                <a:sym typeface="Arial"/>
              </a:rPr>
              <a:t>A Tovább Jézussal! arénás evangélizáción több százan döntöttek Jézus mellett. Imádkozzunk a megtérők lelki növekedéséért, meggyökereződésükért Krisztusban! </a:t>
            </a:r>
            <a:br>
              <a:rPr lang="hu" sz="1600" b="1">
                <a:latin typeface="Arial"/>
                <a:ea typeface="Arial"/>
                <a:cs typeface="Arial"/>
                <a:sym typeface="Arial"/>
              </a:rPr>
            </a:br>
            <a:endParaRPr sz="700" b="1">
              <a:latin typeface="Arial"/>
              <a:ea typeface="Arial"/>
              <a:cs typeface="Arial"/>
              <a:sym typeface="Arial"/>
            </a:endParaRPr>
          </a:p>
          <a:p>
            <a:pPr marL="457200" lvl="0" indent="-330200" algn="just" rtl="0">
              <a:lnSpc>
                <a:spcPct val="115000"/>
              </a:lnSpc>
              <a:spcBef>
                <a:spcPts val="0"/>
              </a:spcBef>
              <a:spcAft>
                <a:spcPts val="0"/>
              </a:spcAft>
              <a:buSzPts val="1600"/>
              <a:buFont typeface="Arial"/>
              <a:buChar char="-"/>
            </a:pPr>
            <a:r>
              <a:rPr lang="hu" sz="1600" b="1">
                <a:latin typeface="Arial"/>
                <a:ea typeface="Arial"/>
                <a:cs typeface="Arial"/>
                <a:sym typeface="Arial"/>
              </a:rPr>
              <a:t>Hívjon el Isten munkásokat az aratásba! Továbbra is nagy szükség van gyermek- és ifjúsági misszió munkásokra, evangélistákra, gyülekezetplántálásban szolgáló testvérekere és lelkipásztorokra.</a:t>
            </a:r>
            <a:br>
              <a:rPr lang="hu" sz="1600" b="1">
                <a:latin typeface="Arial"/>
                <a:ea typeface="Arial"/>
                <a:cs typeface="Arial"/>
                <a:sym typeface="Arial"/>
              </a:rPr>
            </a:br>
            <a:r>
              <a:rPr lang="hu" sz="700">
                <a:latin typeface="Arial"/>
                <a:ea typeface="Arial"/>
                <a:cs typeface="Arial"/>
                <a:sym typeface="Arial"/>
              </a:rPr>
              <a:t> </a:t>
            </a:r>
            <a:endParaRPr sz="700">
              <a:latin typeface="Arial"/>
              <a:ea typeface="Arial"/>
              <a:cs typeface="Arial"/>
              <a:sym typeface="Arial"/>
            </a:endParaRPr>
          </a:p>
          <a:p>
            <a:pPr marL="457200" lvl="0" indent="-330200" algn="just" rtl="0">
              <a:lnSpc>
                <a:spcPct val="115000"/>
              </a:lnSpc>
              <a:spcBef>
                <a:spcPts val="0"/>
              </a:spcBef>
              <a:spcAft>
                <a:spcPts val="0"/>
              </a:spcAft>
              <a:buSzPts val="1600"/>
              <a:buChar char="-"/>
            </a:pPr>
            <a:r>
              <a:rPr lang="hu" sz="1600" b="1"/>
              <a:t>Szülessenek új gyülekezetek és terjedjen az Isten országa!</a:t>
            </a:r>
            <a:endParaRPr sz="16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6"/>
          <p:cNvSpPr txBox="1">
            <a:spLocks noGrp="1"/>
          </p:cNvSpPr>
          <p:nvPr>
            <p:ph type="title"/>
          </p:nvPr>
        </p:nvSpPr>
        <p:spPr>
          <a:xfrm>
            <a:off x="311700" y="44502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Magyarország</a:t>
            </a:r>
            <a:endParaRPr/>
          </a:p>
        </p:txBody>
      </p:sp>
      <p:sp>
        <p:nvSpPr>
          <p:cNvPr id="102" name="Google Shape;102;p6"/>
          <p:cNvSpPr txBox="1">
            <a:spLocks noGrp="1"/>
          </p:cNvSpPr>
          <p:nvPr>
            <p:ph type="body" idx="1"/>
          </p:nvPr>
        </p:nvSpPr>
        <p:spPr>
          <a:xfrm>
            <a:off x="311700" y="4202300"/>
            <a:ext cx="3879000" cy="42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hu" sz="1400" b="1"/>
              <a:t>A Baptista Ház átadó ünnepsége </a:t>
            </a:r>
            <a:endParaRPr sz="1400" b="1"/>
          </a:p>
        </p:txBody>
      </p:sp>
      <p:pic>
        <p:nvPicPr>
          <p:cNvPr id="103" name="Google Shape;103;p6"/>
          <p:cNvPicPr preferRelativeResize="0"/>
          <p:nvPr/>
        </p:nvPicPr>
        <p:blipFill>
          <a:blip r:embed="rId3">
            <a:alphaModFix/>
          </a:blip>
          <a:stretch>
            <a:fillRect/>
          </a:stretch>
        </p:blipFill>
        <p:spPr>
          <a:xfrm>
            <a:off x="311700" y="1272975"/>
            <a:ext cx="4395064" cy="2929324"/>
          </a:xfrm>
          <a:prstGeom prst="rect">
            <a:avLst/>
          </a:prstGeom>
          <a:noFill/>
          <a:ln>
            <a:noFill/>
          </a:ln>
        </p:spPr>
      </p:pic>
      <p:pic>
        <p:nvPicPr>
          <p:cNvPr id="104" name="Google Shape;104;p6"/>
          <p:cNvPicPr preferRelativeResize="0"/>
          <p:nvPr/>
        </p:nvPicPr>
        <p:blipFill>
          <a:blip r:embed="rId4">
            <a:alphaModFix/>
          </a:blip>
          <a:stretch>
            <a:fillRect/>
          </a:stretch>
        </p:blipFill>
        <p:spPr>
          <a:xfrm>
            <a:off x="5271875" y="306800"/>
            <a:ext cx="2921614" cy="3895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7"/>
          <p:cNvSpPr txBox="1">
            <a:spLocks noGrp="1"/>
          </p:cNvSpPr>
          <p:nvPr>
            <p:ph type="title"/>
          </p:nvPr>
        </p:nvSpPr>
        <p:spPr>
          <a:xfrm>
            <a:off x="311700" y="445025"/>
            <a:ext cx="25890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Magyarország</a:t>
            </a:r>
            <a:endParaRPr/>
          </a:p>
        </p:txBody>
      </p:sp>
      <p:sp>
        <p:nvSpPr>
          <p:cNvPr id="110" name="Google Shape;110;p7"/>
          <p:cNvSpPr txBox="1">
            <a:spLocks noGrp="1"/>
          </p:cNvSpPr>
          <p:nvPr>
            <p:ph type="body" idx="1"/>
          </p:nvPr>
        </p:nvSpPr>
        <p:spPr>
          <a:xfrm>
            <a:off x="152400" y="4435500"/>
            <a:ext cx="5049000" cy="42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hu" sz="1400" b="1"/>
              <a:t>MABIM - Baptista Ifjúsági Misszió nyári táborai</a:t>
            </a:r>
            <a:endParaRPr sz="1400" b="1"/>
          </a:p>
        </p:txBody>
      </p:sp>
      <p:pic>
        <p:nvPicPr>
          <p:cNvPr id="111" name="Google Shape;111;p7"/>
          <p:cNvPicPr preferRelativeResize="0"/>
          <p:nvPr/>
        </p:nvPicPr>
        <p:blipFill>
          <a:blip r:embed="rId3">
            <a:alphaModFix/>
          </a:blip>
          <a:stretch>
            <a:fillRect/>
          </a:stretch>
        </p:blipFill>
        <p:spPr>
          <a:xfrm>
            <a:off x="3565850" y="168425"/>
            <a:ext cx="5270488" cy="3946426"/>
          </a:xfrm>
          <a:prstGeom prst="rect">
            <a:avLst/>
          </a:prstGeom>
          <a:noFill/>
          <a:ln>
            <a:noFill/>
          </a:ln>
        </p:spPr>
      </p:pic>
      <p:pic>
        <p:nvPicPr>
          <p:cNvPr id="112" name="Google Shape;112;p7"/>
          <p:cNvPicPr preferRelativeResize="0"/>
          <p:nvPr/>
        </p:nvPicPr>
        <p:blipFill>
          <a:blip r:embed="rId4">
            <a:alphaModFix/>
          </a:blip>
          <a:stretch>
            <a:fillRect/>
          </a:stretch>
        </p:blipFill>
        <p:spPr>
          <a:xfrm>
            <a:off x="152400" y="1940825"/>
            <a:ext cx="3261050" cy="217403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g2b497cb0d67_0_69"/>
          <p:cNvSpPr txBox="1">
            <a:spLocks noGrp="1"/>
          </p:cNvSpPr>
          <p:nvPr>
            <p:ph type="title"/>
          </p:nvPr>
        </p:nvSpPr>
        <p:spPr>
          <a:xfrm>
            <a:off x="311700" y="445025"/>
            <a:ext cx="25890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Magyarország</a:t>
            </a:r>
            <a:endParaRPr/>
          </a:p>
        </p:txBody>
      </p:sp>
      <p:sp>
        <p:nvSpPr>
          <p:cNvPr id="118" name="Google Shape;118;g2b497cb0d67_0_69"/>
          <p:cNvSpPr txBox="1">
            <a:spLocks noGrp="1"/>
          </p:cNvSpPr>
          <p:nvPr>
            <p:ph type="body" idx="1"/>
          </p:nvPr>
        </p:nvSpPr>
        <p:spPr>
          <a:xfrm>
            <a:off x="257025" y="3970800"/>
            <a:ext cx="3322500" cy="812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hu" sz="1400" b="1"/>
              <a:t>Will Graham evangélista és </a:t>
            </a:r>
            <a:br>
              <a:rPr lang="hu" sz="1400" b="1"/>
            </a:br>
            <a:r>
              <a:rPr lang="hu" sz="1400" b="1"/>
              <a:t>dr. Szilágyi Béla</a:t>
            </a:r>
            <a:endParaRPr sz="1400" b="1"/>
          </a:p>
        </p:txBody>
      </p:sp>
      <p:sp>
        <p:nvSpPr>
          <p:cNvPr id="119" name="Google Shape;119;g2b497cb0d67_0_69"/>
          <p:cNvSpPr txBox="1">
            <a:spLocks noGrp="1"/>
          </p:cNvSpPr>
          <p:nvPr>
            <p:ph type="body" idx="1"/>
          </p:nvPr>
        </p:nvSpPr>
        <p:spPr>
          <a:xfrm>
            <a:off x="3579525" y="4123025"/>
            <a:ext cx="5702700" cy="42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hu" sz="1400" b="1"/>
              <a:t>Több száz megtérő a Tovább Jézussal! arénás evangélizáción</a:t>
            </a:r>
            <a:endParaRPr sz="1400" b="1"/>
          </a:p>
        </p:txBody>
      </p:sp>
      <p:pic>
        <p:nvPicPr>
          <p:cNvPr id="120" name="Google Shape;120;g2b497cb0d67_0_69"/>
          <p:cNvPicPr preferRelativeResize="0"/>
          <p:nvPr/>
        </p:nvPicPr>
        <p:blipFill>
          <a:blip r:embed="rId3">
            <a:alphaModFix/>
          </a:blip>
          <a:stretch>
            <a:fillRect/>
          </a:stretch>
        </p:blipFill>
        <p:spPr>
          <a:xfrm>
            <a:off x="257025" y="1593788"/>
            <a:ext cx="3322501" cy="2216075"/>
          </a:xfrm>
          <a:prstGeom prst="rect">
            <a:avLst/>
          </a:prstGeom>
          <a:noFill/>
          <a:ln>
            <a:noFill/>
          </a:ln>
        </p:spPr>
      </p:pic>
      <p:pic>
        <p:nvPicPr>
          <p:cNvPr id="121" name="Google Shape;121;g2b497cb0d67_0_69"/>
          <p:cNvPicPr preferRelativeResize="0"/>
          <p:nvPr/>
        </p:nvPicPr>
        <p:blipFill>
          <a:blip r:embed="rId4">
            <a:alphaModFix/>
          </a:blip>
          <a:stretch>
            <a:fillRect/>
          </a:stretch>
        </p:blipFill>
        <p:spPr>
          <a:xfrm>
            <a:off x="3901875" y="445025"/>
            <a:ext cx="5093950" cy="33900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g2b497cb0d67_0_79"/>
          <p:cNvSpPr txBox="1">
            <a:spLocks noGrp="1"/>
          </p:cNvSpPr>
          <p:nvPr>
            <p:ph type="title"/>
          </p:nvPr>
        </p:nvSpPr>
        <p:spPr>
          <a:xfrm>
            <a:off x="311700" y="445025"/>
            <a:ext cx="25890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hu"/>
              <a:t>Magyarország</a:t>
            </a:r>
            <a:endParaRPr/>
          </a:p>
        </p:txBody>
      </p:sp>
      <p:sp>
        <p:nvSpPr>
          <p:cNvPr id="127" name="Google Shape;127;g2b497cb0d67_0_79"/>
          <p:cNvSpPr txBox="1">
            <a:spLocks noGrp="1"/>
          </p:cNvSpPr>
          <p:nvPr>
            <p:ph type="body" idx="1"/>
          </p:nvPr>
        </p:nvSpPr>
        <p:spPr>
          <a:xfrm>
            <a:off x="76200" y="4251225"/>
            <a:ext cx="3879000" cy="42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hu" sz="1400" b="1"/>
              <a:t>Baptista 500 Tudományos konferencia</a:t>
            </a:r>
            <a:br>
              <a:rPr lang="hu" sz="1400" b="1"/>
            </a:br>
            <a:r>
              <a:rPr lang="hu" sz="1400" b="1"/>
              <a:t> az MTA-n</a:t>
            </a:r>
            <a:endParaRPr sz="1400" b="1"/>
          </a:p>
        </p:txBody>
      </p:sp>
      <p:sp>
        <p:nvSpPr>
          <p:cNvPr id="128" name="Google Shape;128;g2b497cb0d67_0_79"/>
          <p:cNvSpPr txBox="1">
            <a:spLocks noGrp="1"/>
          </p:cNvSpPr>
          <p:nvPr>
            <p:ph type="body" idx="1"/>
          </p:nvPr>
        </p:nvSpPr>
        <p:spPr>
          <a:xfrm>
            <a:off x="3765950" y="4251225"/>
            <a:ext cx="5225700" cy="42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hu" sz="1400" b="1"/>
              <a:t>Felkészítő hétvége Tóalmáson a lelkipásztor szakos hallgatóknak </a:t>
            </a:r>
            <a:endParaRPr sz="1400" b="1"/>
          </a:p>
        </p:txBody>
      </p:sp>
      <p:pic>
        <p:nvPicPr>
          <p:cNvPr id="129" name="Google Shape;129;g2b497cb0d67_0_79"/>
          <p:cNvPicPr preferRelativeResize="0"/>
          <p:nvPr/>
        </p:nvPicPr>
        <p:blipFill>
          <a:blip r:embed="rId3">
            <a:alphaModFix/>
          </a:blip>
          <a:stretch>
            <a:fillRect/>
          </a:stretch>
        </p:blipFill>
        <p:spPr>
          <a:xfrm>
            <a:off x="184450" y="1806400"/>
            <a:ext cx="3429100" cy="2292426"/>
          </a:xfrm>
          <a:prstGeom prst="rect">
            <a:avLst/>
          </a:prstGeom>
          <a:noFill/>
          <a:ln>
            <a:noFill/>
          </a:ln>
        </p:spPr>
      </p:pic>
      <p:pic>
        <p:nvPicPr>
          <p:cNvPr id="130" name="Google Shape;130;g2b497cb0d67_0_79"/>
          <p:cNvPicPr preferRelativeResize="0"/>
          <p:nvPr/>
        </p:nvPicPr>
        <p:blipFill>
          <a:blip r:embed="rId4">
            <a:alphaModFix/>
          </a:blip>
          <a:stretch>
            <a:fillRect/>
          </a:stretch>
        </p:blipFill>
        <p:spPr>
          <a:xfrm>
            <a:off x="3765950" y="152400"/>
            <a:ext cx="5225651" cy="3919238"/>
          </a:xfrm>
          <a:prstGeom prst="rect">
            <a:avLst/>
          </a:prstGeom>
          <a:noFill/>
          <a:ln>
            <a:noFill/>
          </a:ln>
        </p:spPr>
      </p:pic>
    </p:spTree>
  </p:cSld>
  <p:clrMapOvr>
    <a:masterClrMapping/>
  </p:clrMapOvr>
</p:sld>
</file>

<file path=ppt/theme/theme1.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2317</Words>
  <Application>Microsoft Office PowerPoint</Application>
  <PresentationFormat>Diavetítés a képernyőre (16:9 oldalarány)</PresentationFormat>
  <Paragraphs>165</Paragraphs>
  <Slides>38</Slides>
  <Notes>38</Notes>
  <HiddenSlides>0</HiddenSlides>
  <MMClips>0</MMClips>
  <ScaleCrop>false</ScaleCrop>
  <HeadingPairs>
    <vt:vector size="6" baseType="variant">
      <vt:variant>
        <vt:lpstr>Használt betűtípusok</vt:lpstr>
      </vt:variant>
      <vt:variant>
        <vt:i4>4</vt:i4>
      </vt:variant>
      <vt:variant>
        <vt:lpstr>Téma</vt:lpstr>
      </vt:variant>
      <vt:variant>
        <vt:i4>1</vt:i4>
      </vt:variant>
      <vt:variant>
        <vt:lpstr>Diacímek</vt:lpstr>
      </vt:variant>
      <vt:variant>
        <vt:i4>38</vt:i4>
      </vt:variant>
    </vt:vector>
  </HeadingPairs>
  <TitlesOfParts>
    <vt:vector size="43" baseType="lpstr">
      <vt:lpstr>Open Sans</vt:lpstr>
      <vt:lpstr>Open Sans Medium</vt:lpstr>
      <vt:lpstr>PT Sans Narrow</vt:lpstr>
      <vt:lpstr>Arial</vt:lpstr>
      <vt:lpstr>Tropic</vt:lpstr>
      <vt:lpstr>MABAVISZ vasárnap</vt:lpstr>
      <vt:lpstr>Magyarország - imatémák</vt:lpstr>
      <vt:lpstr>Magyarország - imatémák</vt:lpstr>
      <vt:lpstr>Magyarország - imatémák</vt:lpstr>
      <vt:lpstr>Magyarország - imatémák</vt:lpstr>
      <vt:lpstr>Magyarország</vt:lpstr>
      <vt:lpstr>Magyarország</vt:lpstr>
      <vt:lpstr>Magyarország</vt:lpstr>
      <vt:lpstr>Magyarország</vt:lpstr>
      <vt:lpstr>Kárpátalja</vt:lpstr>
      <vt:lpstr>Kárpátalja</vt:lpstr>
      <vt:lpstr>Kárpátalja</vt:lpstr>
      <vt:lpstr>Észak-Amerika</vt:lpstr>
      <vt:lpstr>Észak-Amerika</vt:lpstr>
      <vt:lpstr>Észak-Amerika</vt:lpstr>
      <vt:lpstr>Észak-Amerika</vt:lpstr>
      <vt:lpstr>Észak-Amerika</vt:lpstr>
      <vt:lpstr>Észak-Amerika</vt:lpstr>
      <vt:lpstr>Észak-Amerika</vt:lpstr>
      <vt:lpstr>Erdély</vt:lpstr>
      <vt:lpstr>Erdély</vt:lpstr>
      <vt:lpstr>Erdély</vt:lpstr>
      <vt:lpstr>Erdély</vt:lpstr>
      <vt:lpstr>Erdély</vt:lpstr>
      <vt:lpstr>Erdély</vt:lpstr>
      <vt:lpstr>Erdély</vt:lpstr>
      <vt:lpstr>Erdély</vt:lpstr>
      <vt:lpstr>Erdély</vt:lpstr>
      <vt:lpstr>Erdély</vt:lpstr>
      <vt:lpstr>Vajdaság</vt:lpstr>
      <vt:lpstr>Vajdaság</vt:lpstr>
      <vt:lpstr>Vajdaság</vt:lpstr>
      <vt:lpstr>Vajdaság</vt:lpstr>
      <vt:lpstr>Vajdaság</vt:lpstr>
      <vt:lpstr>Vajdaság</vt:lpstr>
      <vt:lpstr>Felvidék</vt:lpstr>
      <vt:lpstr>Felvidék</vt:lpstr>
      <vt:lpstr>Felvidék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MABAVISZ vasárnap</dc:title>
  <cp:lastModifiedBy>Géza Gönczi</cp:lastModifiedBy>
  <cp:revision>1</cp:revision>
  <dcterms:modified xsi:type="dcterms:W3CDTF">2024-02-02T11:23:33Z</dcterms:modified>
</cp:coreProperties>
</file>